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5"/>
  </p:notesMasterIdLst>
  <p:sldIdLst>
    <p:sldId id="328" r:id="rId5"/>
    <p:sldId id="256" r:id="rId6"/>
    <p:sldId id="258" r:id="rId7"/>
    <p:sldId id="297" r:id="rId8"/>
    <p:sldId id="257" r:id="rId9"/>
    <p:sldId id="259" r:id="rId10"/>
    <p:sldId id="260" r:id="rId11"/>
    <p:sldId id="261" r:id="rId12"/>
    <p:sldId id="286" r:id="rId13"/>
    <p:sldId id="262" r:id="rId14"/>
    <p:sldId id="281" r:id="rId15"/>
    <p:sldId id="282" r:id="rId16"/>
    <p:sldId id="283" r:id="rId17"/>
    <p:sldId id="284" r:id="rId18"/>
    <p:sldId id="263" r:id="rId19"/>
    <p:sldId id="289" r:id="rId20"/>
    <p:sldId id="290" r:id="rId21"/>
    <p:sldId id="288" r:id="rId22"/>
    <p:sldId id="291" r:id="rId23"/>
    <p:sldId id="292" r:id="rId24"/>
    <p:sldId id="293" r:id="rId25"/>
    <p:sldId id="294" r:id="rId26"/>
    <p:sldId id="295" r:id="rId27"/>
    <p:sldId id="274" r:id="rId28"/>
    <p:sldId id="275" r:id="rId29"/>
    <p:sldId id="296" r:id="rId30"/>
    <p:sldId id="264" r:id="rId31"/>
    <p:sldId id="266" r:id="rId32"/>
    <p:sldId id="276" r:id="rId33"/>
    <p:sldId id="273" r:id="rId34"/>
    <p:sldId id="268" r:id="rId35"/>
    <p:sldId id="298" r:id="rId36"/>
    <p:sldId id="299" r:id="rId37"/>
    <p:sldId id="300" r:id="rId38"/>
    <p:sldId id="301" r:id="rId39"/>
    <p:sldId id="302" r:id="rId40"/>
    <p:sldId id="303" r:id="rId41"/>
    <p:sldId id="304" r:id="rId42"/>
    <p:sldId id="305" r:id="rId43"/>
    <p:sldId id="306" r:id="rId44"/>
    <p:sldId id="307" r:id="rId45"/>
    <p:sldId id="277" r:id="rId46"/>
    <p:sldId id="308" r:id="rId47"/>
    <p:sldId id="309" r:id="rId48"/>
    <p:sldId id="278" r:id="rId49"/>
    <p:sldId id="272" r:id="rId50"/>
    <p:sldId id="279" r:id="rId51"/>
    <p:sldId id="280" r:id="rId52"/>
    <p:sldId id="310" r:id="rId53"/>
    <p:sldId id="311" r:id="rId54"/>
    <p:sldId id="312" r:id="rId55"/>
    <p:sldId id="313" r:id="rId56"/>
    <p:sldId id="314" r:id="rId57"/>
    <p:sldId id="285" r:id="rId58"/>
    <p:sldId id="315" r:id="rId59"/>
    <p:sldId id="316" r:id="rId60"/>
    <p:sldId id="317" r:id="rId61"/>
    <p:sldId id="318" r:id="rId62"/>
    <p:sldId id="319" r:id="rId63"/>
    <p:sldId id="320" r:id="rId64"/>
    <p:sldId id="321" r:id="rId65"/>
    <p:sldId id="325" r:id="rId66"/>
    <p:sldId id="330" r:id="rId67"/>
    <p:sldId id="326" r:id="rId68"/>
    <p:sldId id="327" r:id="rId69"/>
    <p:sldId id="322" r:id="rId70"/>
    <p:sldId id="323" r:id="rId71"/>
    <p:sldId id="329" r:id="rId72"/>
    <p:sldId id="331" r:id="rId73"/>
    <p:sldId id="332"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99798-B786-4E42-80C3-7BB9F460153D}" v="2" dt="2020-09-23T07:04:02.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112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YA KONDEPUDI" userId="S::ugs17123_cse.alekya@cbit.org.in::57e79fd0-c2cd-4f38-af45-382a8f1d7bb4" providerId="AD" clId="Web-{26299798-B786-4E42-80C3-7BB9F460153D}"/>
    <pc:docChg chg="addSld delSld">
      <pc:chgData name="ALEKYA KONDEPUDI" userId="S::ugs17123_cse.alekya@cbit.org.in::57e79fd0-c2cd-4f38-af45-382a8f1d7bb4" providerId="AD" clId="Web-{26299798-B786-4E42-80C3-7BB9F460153D}" dt="2020-09-23T07:04:02.847" v="1"/>
      <pc:docMkLst>
        <pc:docMk/>
      </pc:docMkLst>
      <pc:sldChg chg="new del">
        <pc:chgData name="ALEKYA KONDEPUDI" userId="S::ugs17123_cse.alekya@cbit.org.in::57e79fd0-c2cd-4f38-af45-382a8f1d7bb4" providerId="AD" clId="Web-{26299798-B786-4E42-80C3-7BB9F460153D}" dt="2020-09-23T07:04:02.847" v="1"/>
        <pc:sldMkLst>
          <pc:docMk/>
          <pc:sldMk cId="1787876753"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5BF67B-271B-4278-A9CA-6766427EC636}" type="datetimeFigureOut">
              <a:rPr lang="en-IN" smtClean="0"/>
              <a:t>23-09-2020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D60B-0075-4DE2-A697-AEC1AE95DFB2}" type="slidenum">
              <a:rPr lang="en-IN" smtClean="0"/>
              <a:t>‹#›</a:t>
            </a:fld>
            <a:endParaRPr lang="en-IN"/>
          </a:p>
        </p:txBody>
      </p:sp>
    </p:spTree>
    <p:extLst>
      <p:ext uri="{BB962C8B-B14F-4D97-AF65-F5344CB8AC3E}">
        <p14:creationId xmlns:p14="http://schemas.microsoft.com/office/powerpoint/2010/main" val="1337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E2D60B-0075-4DE2-A697-AEC1AE95DFB2}" type="slidenum">
              <a:rPr lang="en-IN" smtClean="0"/>
              <a:t>65</a:t>
            </a:fld>
            <a:endParaRPr lang="en-IN"/>
          </a:p>
        </p:txBody>
      </p:sp>
    </p:spTree>
    <p:extLst>
      <p:ext uri="{BB962C8B-B14F-4D97-AF65-F5344CB8AC3E}">
        <p14:creationId xmlns:p14="http://schemas.microsoft.com/office/powerpoint/2010/main" val="265501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scikit-learn.org/stable/modules/generated/sklearn.linear_model.RANSACRegressor.html#sklearn.linear_model.RANSACRegressor"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scikit-learn.org/stable/modules/generated/sklearn.linear_model.HuberRegressor.html#sklearn.linear_model.HuberRegresso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C1E-E600-4EF0-8088-41C06204347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13C9C94-3146-4930-BA72-D24CA295251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2598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rPr>
              <a:t>R Squared (R²)</a:t>
            </a:r>
            <a:br>
              <a:rPr lang="en-US" dirty="0">
                <a:solidFill>
                  <a:srgbClr val="C00000"/>
                </a:solidFill>
              </a:rPr>
            </a:br>
            <a:endParaRPr lang="en-US" dirty="0"/>
          </a:p>
        </p:txBody>
      </p:sp>
      <p:sp>
        <p:nvSpPr>
          <p:cNvPr id="3" name="Content Placeholder 2"/>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C191B49-6117-4828-B8D6-1DD26D63EA93}"/>
              </a:ext>
            </a:extLst>
          </p:cNvPr>
          <p:cNvPicPr>
            <a:picLocks noChangeAspect="1"/>
          </p:cNvPicPr>
          <p:nvPr/>
        </p:nvPicPr>
        <p:blipFill>
          <a:blip r:embed="rId2"/>
          <a:stretch>
            <a:fillRect/>
          </a:stretch>
        </p:blipFill>
        <p:spPr>
          <a:xfrm>
            <a:off x="296449" y="701566"/>
            <a:ext cx="8382000" cy="5745162"/>
          </a:xfrm>
          <a:prstGeom prst="rect">
            <a:avLst/>
          </a:prstGeom>
        </p:spPr>
      </p:pic>
    </p:spTree>
    <p:extLst>
      <p:ext uri="{BB962C8B-B14F-4D97-AF65-F5344CB8AC3E}">
        <p14:creationId xmlns:p14="http://schemas.microsoft.com/office/powerpoint/2010/main" val="242708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Linear  Regression</a:t>
            </a:r>
          </a:p>
        </p:txBody>
      </p:sp>
      <p:sp>
        <p:nvSpPr>
          <p:cNvPr id="3" name="Content Placeholder 2"/>
          <p:cNvSpPr>
            <a:spLocks noGrp="1"/>
          </p:cNvSpPr>
          <p:nvPr>
            <p:ph idx="1"/>
          </p:nvPr>
        </p:nvSpPr>
        <p:spPr/>
        <p:txBody>
          <a:bodyPr/>
          <a:lstStyle/>
          <a:p>
            <a:pPr marL="0" indent="0">
              <a:buNone/>
            </a:pPr>
            <a:endParaRPr 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772400"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900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3152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7164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4" name="Picture 2" descr="https://www.techeos.com/wp-content/uploads/2018/07/polynomial_re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3914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20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458200" cy="566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005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in LR</a:t>
            </a:r>
          </a:p>
        </p:txBody>
      </p:sp>
      <p:sp>
        <p:nvSpPr>
          <p:cNvPr id="3" name="Content Placeholder 2"/>
          <p:cNvSpPr>
            <a:spLocks noGrp="1"/>
          </p:cNvSpPr>
          <p:nvPr>
            <p:ph idx="1"/>
          </p:nvPr>
        </p:nvSpPr>
        <p:spPr/>
        <p:txBody>
          <a:bodyPr/>
          <a:lstStyle/>
          <a:p>
            <a:r>
              <a:rPr lang="en-US" dirty="0"/>
              <a:t>Bias Variance trade off</a:t>
            </a:r>
          </a:p>
          <a:p>
            <a:endParaRPr lang="en-US" dirty="0"/>
          </a:p>
          <a:p>
            <a:endParaRPr lang="en-US" dirty="0"/>
          </a:p>
          <a:p>
            <a:r>
              <a:rPr lang="en-US" dirty="0" err="1"/>
              <a:t>Overfitting</a:t>
            </a:r>
            <a:r>
              <a:rPr lang="en-US" dirty="0"/>
              <a:t> </a:t>
            </a:r>
            <a:r>
              <a:rPr lang="en-US" dirty="0" err="1"/>
              <a:t>Underfitting</a:t>
            </a:r>
            <a:endParaRPr lang="en-US" dirty="0"/>
          </a:p>
        </p:txBody>
      </p:sp>
    </p:spTree>
    <p:extLst>
      <p:ext uri="{BB962C8B-B14F-4D97-AF65-F5344CB8AC3E}">
        <p14:creationId xmlns:p14="http://schemas.microsoft.com/office/powerpoint/2010/main" val="79155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D452-972B-400B-AE72-A096F2B65E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031B74-FBD1-4B24-94DD-64A25903B747}"/>
              </a:ext>
            </a:extLst>
          </p:cNvPr>
          <p:cNvSpPr>
            <a:spLocks noGrp="1"/>
          </p:cNvSpPr>
          <p:nvPr>
            <p:ph idx="1"/>
          </p:nvPr>
        </p:nvSpPr>
        <p:spPr>
          <a:xfrm>
            <a:off x="457200" y="274638"/>
            <a:ext cx="8229600" cy="5851525"/>
          </a:xfrm>
        </p:spPr>
        <p:txBody>
          <a:bodyPr/>
          <a:lstStyle/>
          <a:p>
            <a:endParaRPr lang="en-IN" dirty="0"/>
          </a:p>
        </p:txBody>
      </p:sp>
      <p:pic>
        <p:nvPicPr>
          <p:cNvPr id="4" name="Picture 3">
            <a:extLst>
              <a:ext uri="{FF2B5EF4-FFF2-40B4-BE49-F238E27FC236}">
                <a16:creationId xmlns:a16="http://schemas.microsoft.com/office/drawing/2014/main" id="{CFEBD580-26E9-47AE-A387-E73F4C8DB67D}"/>
              </a:ext>
            </a:extLst>
          </p:cNvPr>
          <p:cNvPicPr>
            <a:picLocks noChangeAspect="1"/>
          </p:cNvPicPr>
          <p:nvPr/>
        </p:nvPicPr>
        <p:blipFill>
          <a:blip r:embed="rId2"/>
          <a:stretch>
            <a:fillRect/>
          </a:stretch>
        </p:blipFill>
        <p:spPr>
          <a:xfrm>
            <a:off x="457201" y="274639"/>
            <a:ext cx="8229600" cy="5851524"/>
          </a:xfrm>
          <a:prstGeom prst="rect">
            <a:avLst/>
          </a:prstGeom>
        </p:spPr>
      </p:pic>
    </p:spTree>
    <p:extLst>
      <p:ext uri="{BB962C8B-B14F-4D97-AF65-F5344CB8AC3E}">
        <p14:creationId xmlns:p14="http://schemas.microsoft.com/office/powerpoint/2010/main" val="441869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3874F-7D10-47E2-865D-8B9FB1A2B6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D7850B-49B7-4ECA-BE98-10C4DC524C5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205720D-D790-4485-93F5-BFA997A0A443}"/>
              </a:ext>
            </a:extLst>
          </p:cNvPr>
          <p:cNvPicPr>
            <a:picLocks noChangeAspect="1"/>
          </p:cNvPicPr>
          <p:nvPr/>
        </p:nvPicPr>
        <p:blipFill>
          <a:blip r:embed="rId2"/>
          <a:stretch>
            <a:fillRect/>
          </a:stretch>
        </p:blipFill>
        <p:spPr>
          <a:xfrm>
            <a:off x="457201" y="274639"/>
            <a:ext cx="8229600" cy="5851524"/>
          </a:xfrm>
          <a:prstGeom prst="rect">
            <a:avLst/>
          </a:prstGeom>
        </p:spPr>
      </p:pic>
    </p:spTree>
    <p:extLst>
      <p:ext uri="{BB962C8B-B14F-4D97-AF65-F5344CB8AC3E}">
        <p14:creationId xmlns:p14="http://schemas.microsoft.com/office/powerpoint/2010/main" val="2927643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7D7B8D-EF99-4CA1-AB1E-4C0C04740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917370"/>
            <a:ext cx="9143999" cy="394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7ED5399-FC52-441E-B761-50A3C9851D9A}"/>
              </a:ext>
            </a:extLst>
          </p:cNvPr>
          <p:cNvPicPr>
            <a:picLocks noGrp="1" noChangeAspect="1"/>
          </p:cNvPicPr>
          <p:nvPr>
            <p:ph idx="1"/>
          </p:nvPr>
        </p:nvPicPr>
        <p:blipFill rotWithShape="1">
          <a:blip r:embed="rId2"/>
          <a:srcRect b="4405"/>
          <a:stretch/>
        </p:blipFill>
        <p:spPr>
          <a:xfrm>
            <a:off x="20" y="1"/>
            <a:ext cx="9143979" cy="6857998"/>
          </a:xfrm>
          <a:prstGeom prst="rect">
            <a:avLst/>
          </a:prstGeom>
        </p:spPr>
      </p:pic>
    </p:spTree>
    <p:extLst>
      <p:ext uri="{BB962C8B-B14F-4D97-AF65-F5344CB8AC3E}">
        <p14:creationId xmlns:p14="http://schemas.microsoft.com/office/powerpoint/2010/main" val="622525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2A14A-5B3F-4815-AACF-A89BBB9B733D}"/>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F9F8FE6A-2A55-4212-B9E1-E68633B46666}"/>
              </a:ext>
            </a:extLst>
          </p:cNvPr>
          <p:cNvPicPr>
            <a:picLocks noGrp="1" noChangeAspect="1"/>
          </p:cNvPicPr>
          <p:nvPr>
            <p:ph idx="1"/>
          </p:nvPr>
        </p:nvPicPr>
        <p:blipFill rotWithShape="1">
          <a:blip r:embed="rId2"/>
          <a:srcRect l="2755" r="9547" b="-1"/>
          <a:stretch/>
        </p:blipFill>
        <p:spPr>
          <a:xfrm>
            <a:off x="628650" y="562272"/>
            <a:ext cx="7884410" cy="5733458"/>
          </a:xfrm>
          <a:prstGeom prst="rect">
            <a:avLst/>
          </a:prstGeom>
        </p:spPr>
      </p:pic>
    </p:spTree>
    <p:extLst>
      <p:ext uri="{BB962C8B-B14F-4D97-AF65-F5344CB8AC3E}">
        <p14:creationId xmlns:p14="http://schemas.microsoft.com/office/powerpoint/2010/main" val="1810543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Linear Regression with higher dimensionality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93758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C8D25-39F2-4A1A-878A-11F7677A055D}"/>
              </a:ext>
            </a:extLst>
          </p:cNvPr>
          <p:cNvSpPr>
            <a:spLocks noGrp="1"/>
          </p:cNvSpPr>
          <p:nvPr>
            <p:ph type="title"/>
          </p:nvPr>
        </p:nvSpPr>
        <p:spPr>
          <a:xfrm>
            <a:off x="628650" y="5186423"/>
            <a:ext cx="7886700" cy="1114382"/>
          </a:xfrm>
        </p:spPr>
        <p:txBody>
          <a:bodyPr vert="horz" lIns="91440" tIns="45720" rIns="91440" bIns="45720" rtlCol="0" anchor="ctr">
            <a:normAutofit/>
          </a:bodyPr>
          <a:lstStyle/>
          <a:p>
            <a:pPr>
              <a:lnSpc>
                <a:spcPct val="90000"/>
              </a:lnSpc>
            </a:pPr>
            <a:endParaRPr lang="en-US" sz="4500"/>
          </a:p>
        </p:txBody>
      </p:sp>
      <p:pic>
        <p:nvPicPr>
          <p:cNvPr id="4" name="Content Placeholder 3">
            <a:extLst>
              <a:ext uri="{FF2B5EF4-FFF2-40B4-BE49-F238E27FC236}">
                <a16:creationId xmlns:a16="http://schemas.microsoft.com/office/drawing/2014/main" id="{95D15068-57A5-4D51-BA2E-F9C3101936DF}"/>
              </a:ext>
            </a:extLst>
          </p:cNvPr>
          <p:cNvPicPr>
            <a:picLocks noGrp="1" noChangeAspect="1"/>
          </p:cNvPicPr>
          <p:nvPr>
            <p:ph idx="1"/>
          </p:nvPr>
        </p:nvPicPr>
        <p:blipFill rotWithShape="1">
          <a:blip r:embed="rId2"/>
          <a:srcRect l="4473" r="7546"/>
          <a:stretch/>
        </p:blipFill>
        <p:spPr>
          <a:xfrm>
            <a:off x="20" y="10"/>
            <a:ext cx="9143980" cy="6857990"/>
          </a:xfrm>
          <a:prstGeom prst="rect">
            <a:avLst/>
          </a:prstGeom>
        </p:spPr>
      </p:pic>
    </p:spTree>
    <p:extLst>
      <p:ext uri="{BB962C8B-B14F-4D97-AF65-F5344CB8AC3E}">
        <p14:creationId xmlns:p14="http://schemas.microsoft.com/office/powerpoint/2010/main" val="233281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7D7B8D-EF99-4CA1-AB1E-4C0C04740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917370"/>
            <a:ext cx="9143999" cy="394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29BBC3-3F39-4DD8-917C-8B48E719733A}"/>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nSpc>
                <a:spcPct val="90000"/>
              </a:lnSpc>
            </a:pPr>
            <a:endParaRPr lang="en-US" sz="6000">
              <a:solidFill>
                <a:schemeClr val="bg1"/>
              </a:solidFill>
            </a:endParaRPr>
          </a:p>
        </p:txBody>
      </p:sp>
      <p:pic>
        <p:nvPicPr>
          <p:cNvPr id="4" name="Content Placeholder 3">
            <a:extLst>
              <a:ext uri="{FF2B5EF4-FFF2-40B4-BE49-F238E27FC236}">
                <a16:creationId xmlns:a16="http://schemas.microsoft.com/office/drawing/2014/main" id="{F7F754DA-F3BF-4548-9970-ED484FCCAE3E}"/>
              </a:ext>
            </a:extLst>
          </p:cNvPr>
          <p:cNvPicPr>
            <a:picLocks noGrp="1" noChangeAspect="1"/>
          </p:cNvPicPr>
          <p:nvPr>
            <p:ph idx="1"/>
          </p:nvPr>
        </p:nvPicPr>
        <p:blipFill rotWithShape="1">
          <a:blip r:embed="rId2"/>
          <a:srcRect b="4895"/>
          <a:stretch/>
        </p:blipFill>
        <p:spPr>
          <a:xfrm>
            <a:off x="20" y="1"/>
            <a:ext cx="9143979" cy="6857998"/>
          </a:xfrm>
          <a:prstGeom prst="rect">
            <a:avLst/>
          </a:prstGeom>
        </p:spPr>
      </p:pic>
    </p:spTree>
    <p:extLst>
      <p:ext uri="{BB962C8B-B14F-4D97-AF65-F5344CB8AC3E}">
        <p14:creationId xmlns:p14="http://schemas.microsoft.com/office/powerpoint/2010/main" val="70197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176F-29B3-4038-9FDB-B2C06F8616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34F44C-A01F-46CE-9F24-B923EA9C78C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978993E-E427-4003-841B-4A0B398AE26D}"/>
              </a:ext>
            </a:extLst>
          </p:cNvPr>
          <p:cNvPicPr>
            <a:picLocks noChangeAspect="1"/>
          </p:cNvPicPr>
          <p:nvPr/>
        </p:nvPicPr>
        <p:blipFill>
          <a:blip r:embed="rId2"/>
          <a:stretch>
            <a:fillRect/>
          </a:stretch>
        </p:blipFill>
        <p:spPr>
          <a:xfrm>
            <a:off x="457201" y="274639"/>
            <a:ext cx="8229600" cy="6018212"/>
          </a:xfrm>
          <a:prstGeom prst="rect">
            <a:avLst/>
          </a:prstGeom>
        </p:spPr>
      </p:pic>
    </p:spTree>
    <p:extLst>
      <p:ext uri="{BB962C8B-B14F-4D97-AF65-F5344CB8AC3E}">
        <p14:creationId xmlns:p14="http://schemas.microsoft.com/office/powerpoint/2010/main" val="3485884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F67E-810A-41E2-B24C-25FDF197BB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D07D1C-98E9-4CEC-987D-F57C6ECB258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4C92BF2-6D84-476B-8DE3-07B249045098}"/>
              </a:ext>
            </a:extLst>
          </p:cNvPr>
          <p:cNvPicPr>
            <a:picLocks noChangeAspect="1"/>
          </p:cNvPicPr>
          <p:nvPr/>
        </p:nvPicPr>
        <p:blipFill>
          <a:blip r:embed="rId2"/>
          <a:stretch>
            <a:fillRect/>
          </a:stretch>
        </p:blipFill>
        <p:spPr>
          <a:xfrm>
            <a:off x="457201" y="381001"/>
            <a:ext cx="8229600" cy="5745162"/>
          </a:xfrm>
          <a:prstGeom prst="rect">
            <a:avLst/>
          </a:prstGeom>
        </p:spPr>
      </p:pic>
    </p:spTree>
    <p:extLst>
      <p:ext uri="{BB962C8B-B14F-4D97-AF65-F5344CB8AC3E}">
        <p14:creationId xmlns:p14="http://schemas.microsoft.com/office/powerpoint/2010/main" val="324963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anitha\Desktop\bv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29600"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5800" y="4572000"/>
            <a:ext cx="7772400" cy="646331"/>
          </a:xfrm>
          <a:prstGeom prst="rect">
            <a:avLst/>
          </a:prstGeom>
        </p:spPr>
        <p:txBody>
          <a:bodyPr wrap="square">
            <a:spAutoFit/>
          </a:bodyPr>
          <a:lstStyle/>
          <a:p>
            <a:pPr marL="285750" indent="-285750" algn="just">
              <a:buFont typeface="Wingdings" panose="05000000000000000000" pitchFamily="2" charset="2"/>
              <a:buChar char="§"/>
            </a:pPr>
            <a:r>
              <a:rPr lang="en-US" dirty="0"/>
              <a:t>The variance error can be easily eliminated by taking many samples from different models and averaging it out which is not possible in the case of bias.</a:t>
            </a:r>
          </a:p>
        </p:txBody>
      </p:sp>
    </p:spTree>
    <p:extLst>
      <p:ext uri="{BB962C8B-B14F-4D97-AF65-F5344CB8AC3E}">
        <p14:creationId xmlns:p14="http://schemas.microsoft.com/office/powerpoint/2010/main" val="2396276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8229600" cy="251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descr="https://media.geeksforgeeks.org/wp-content/cdn-uploads/20190523171258/overfitting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418562"/>
            <a:ext cx="80772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50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Image for post">
            <a:extLst>
              <a:ext uri="{FF2B5EF4-FFF2-40B4-BE49-F238E27FC236}">
                <a16:creationId xmlns:a16="http://schemas.microsoft.com/office/drawing/2014/main" id="{80DEB7B0-858C-4F92-ACE6-9A85AA1ABA3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838" b="11656"/>
          <a:stretch/>
        </p:blipFill>
        <p:spPr bwMode="auto">
          <a:xfrm>
            <a:off x="20" y="1282"/>
            <a:ext cx="9143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9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763000" cy="617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314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458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30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83058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506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a:t>Preparing the data for training the model</a:t>
            </a:r>
          </a:p>
          <a:p>
            <a:endParaRPr lang="en-US" b="1" dirty="0"/>
          </a:p>
          <a:p>
            <a:r>
              <a:rPr lang="en-US" b="1" dirty="0"/>
              <a:t>Splitting the data into training and testing sets</a:t>
            </a:r>
          </a:p>
          <a:p>
            <a:r>
              <a:rPr lang="en-US" b="1" dirty="0"/>
              <a:t>Training-</a:t>
            </a:r>
            <a:r>
              <a:rPr lang="en-US" b="1" dirty="0" err="1"/>
              <a:t>X_train,Y_train</a:t>
            </a:r>
            <a:endParaRPr lang="en-US" b="1" dirty="0"/>
          </a:p>
          <a:p>
            <a:r>
              <a:rPr lang="en-US" b="1" dirty="0"/>
              <a:t>Testing-</a:t>
            </a:r>
            <a:r>
              <a:rPr lang="en-US" b="1" dirty="0" err="1"/>
              <a:t>X_test,Y_test</a:t>
            </a:r>
            <a:endParaRPr lang="en-US" b="1" dirty="0"/>
          </a:p>
          <a:p>
            <a:endParaRPr lang="en-US" b="1" dirty="0"/>
          </a:p>
          <a:p>
            <a:r>
              <a:rPr lang="en-US" b="1" dirty="0"/>
              <a:t>Training and testing the model</a:t>
            </a:r>
          </a:p>
          <a:p>
            <a:endParaRPr lang="en-US" b="1" dirty="0"/>
          </a:p>
          <a:p>
            <a:r>
              <a:rPr lang="en-US" b="1" dirty="0"/>
              <a:t>Model evaluation</a:t>
            </a:r>
          </a:p>
          <a:p>
            <a:endParaRPr lang="en-US" dirty="0"/>
          </a:p>
        </p:txBody>
      </p:sp>
    </p:spTree>
    <p:extLst>
      <p:ext uri="{BB962C8B-B14F-4D97-AF65-F5344CB8AC3E}">
        <p14:creationId xmlns:p14="http://schemas.microsoft.com/office/powerpoint/2010/main" val="2052597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Image result for addressing overfit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925"/>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230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lstStyle/>
          <a:p>
            <a:endParaRPr lang="en-US" b="1" dirty="0"/>
          </a:p>
          <a:p>
            <a:endParaRPr lang="en-US" b="1" dirty="0"/>
          </a:p>
          <a:p>
            <a:r>
              <a:rPr lang="en-US" b="1" dirty="0"/>
              <a:t>Ridge and Lasso regression are some of the simple techniques to reduce model complexity and prevent over-fitting which may result from simple linear regression</a:t>
            </a:r>
            <a:r>
              <a:rPr lang="en-US" dirty="0"/>
              <a:t>.</a:t>
            </a:r>
          </a:p>
        </p:txBody>
      </p:sp>
    </p:spTree>
    <p:extLst>
      <p:ext uri="{BB962C8B-B14F-4D97-AF65-F5344CB8AC3E}">
        <p14:creationId xmlns:p14="http://schemas.microsoft.com/office/powerpoint/2010/main" val="4053334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E74AD-ECB7-4B6F-9081-AF5F91304276}"/>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0D834239-5F41-4CBA-B1E9-FB2A6477387E}"/>
              </a:ext>
            </a:extLst>
          </p:cNvPr>
          <p:cNvPicPr>
            <a:picLocks noGrp="1" noChangeAspect="1"/>
          </p:cNvPicPr>
          <p:nvPr>
            <p:ph idx="1"/>
          </p:nvPr>
        </p:nvPicPr>
        <p:blipFill rotWithShape="1">
          <a:blip r:embed="rId2"/>
          <a:srcRect l="787" r="-2" b="-2"/>
          <a:stretch/>
        </p:blipFill>
        <p:spPr>
          <a:xfrm>
            <a:off x="628650" y="1845426"/>
            <a:ext cx="7884410" cy="4450303"/>
          </a:xfrm>
          <a:prstGeom prst="rect">
            <a:avLst/>
          </a:prstGeom>
        </p:spPr>
      </p:pic>
    </p:spTree>
    <p:extLst>
      <p:ext uri="{BB962C8B-B14F-4D97-AF65-F5344CB8AC3E}">
        <p14:creationId xmlns:p14="http://schemas.microsoft.com/office/powerpoint/2010/main" val="244493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C727A-8AB4-4F18-A5DC-9A9F282C168E}"/>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B7CE7F9E-4BC1-4279-8A77-1A724FDAC26C}"/>
              </a:ext>
            </a:extLst>
          </p:cNvPr>
          <p:cNvPicPr>
            <a:picLocks noGrp="1" noChangeAspect="1"/>
          </p:cNvPicPr>
          <p:nvPr>
            <p:ph idx="1"/>
          </p:nvPr>
        </p:nvPicPr>
        <p:blipFill rotWithShape="1">
          <a:blip r:embed="rId2"/>
          <a:srcRect l="3445" r="-1" b="-1"/>
          <a:stretch/>
        </p:blipFill>
        <p:spPr>
          <a:xfrm>
            <a:off x="628650" y="1845426"/>
            <a:ext cx="7884410" cy="4450303"/>
          </a:xfrm>
          <a:prstGeom prst="rect">
            <a:avLst/>
          </a:prstGeom>
        </p:spPr>
      </p:pic>
    </p:spTree>
    <p:extLst>
      <p:ext uri="{BB962C8B-B14F-4D97-AF65-F5344CB8AC3E}">
        <p14:creationId xmlns:p14="http://schemas.microsoft.com/office/powerpoint/2010/main" val="929813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3C3EA-74E9-4601-82AA-DE8A126F82BD}"/>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50D53697-C28C-4D45-A6EA-5CC60AB6B207}"/>
              </a:ext>
            </a:extLst>
          </p:cNvPr>
          <p:cNvPicPr>
            <a:picLocks noGrp="1" noChangeAspect="1"/>
          </p:cNvPicPr>
          <p:nvPr>
            <p:ph idx="1"/>
          </p:nvPr>
        </p:nvPicPr>
        <p:blipFill rotWithShape="1">
          <a:blip r:embed="rId2"/>
          <a:srcRect l="8317"/>
          <a:stretch/>
        </p:blipFill>
        <p:spPr>
          <a:xfrm>
            <a:off x="628650" y="1845426"/>
            <a:ext cx="7884410" cy="4450303"/>
          </a:xfrm>
          <a:prstGeom prst="rect">
            <a:avLst/>
          </a:prstGeom>
        </p:spPr>
      </p:pic>
    </p:spTree>
    <p:extLst>
      <p:ext uri="{BB962C8B-B14F-4D97-AF65-F5344CB8AC3E}">
        <p14:creationId xmlns:p14="http://schemas.microsoft.com/office/powerpoint/2010/main" val="3275191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BA704-5A1A-43D5-891C-28C7992D2709}"/>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58C800B8-DD9D-4DD2-B02E-7C6B03CDB154}"/>
              </a:ext>
            </a:extLst>
          </p:cNvPr>
          <p:cNvPicPr>
            <a:picLocks noGrp="1" noChangeAspect="1"/>
          </p:cNvPicPr>
          <p:nvPr>
            <p:ph idx="1"/>
          </p:nvPr>
        </p:nvPicPr>
        <p:blipFill rotWithShape="1">
          <a:blip r:embed="rId2"/>
          <a:srcRect l="3888" r="-2" b="-2"/>
          <a:stretch/>
        </p:blipFill>
        <p:spPr>
          <a:xfrm>
            <a:off x="628650" y="1845426"/>
            <a:ext cx="7884410" cy="4450303"/>
          </a:xfrm>
          <a:prstGeom prst="rect">
            <a:avLst/>
          </a:prstGeom>
        </p:spPr>
      </p:pic>
    </p:spTree>
    <p:extLst>
      <p:ext uri="{BB962C8B-B14F-4D97-AF65-F5344CB8AC3E}">
        <p14:creationId xmlns:p14="http://schemas.microsoft.com/office/powerpoint/2010/main" val="1924182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7AB1F-0AA4-42A7-A3F2-D4795307D803}"/>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0D0B5C9E-0798-4F62-A415-905C822BFFD1}"/>
              </a:ext>
            </a:extLst>
          </p:cNvPr>
          <p:cNvPicPr>
            <a:picLocks noGrp="1" noChangeAspect="1"/>
          </p:cNvPicPr>
          <p:nvPr>
            <p:ph idx="1"/>
          </p:nvPr>
        </p:nvPicPr>
        <p:blipFill rotWithShape="1">
          <a:blip r:embed="rId2"/>
          <a:srcRect t="449" b="1811"/>
          <a:stretch/>
        </p:blipFill>
        <p:spPr>
          <a:xfrm>
            <a:off x="628650" y="1845426"/>
            <a:ext cx="7884410" cy="4450303"/>
          </a:xfrm>
          <a:prstGeom prst="rect">
            <a:avLst/>
          </a:prstGeom>
        </p:spPr>
      </p:pic>
    </p:spTree>
    <p:extLst>
      <p:ext uri="{BB962C8B-B14F-4D97-AF65-F5344CB8AC3E}">
        <p14:creationId xmlns:p14="http://schemas.microsoft.com/office/powerpoint/2010/main" val="3077832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8BD1C-04D4-4033-8724-F56CB7F75DA7}"/>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53878ED7-9707-493D-BE0D-1C7072D18046}"/>
              </a:ext>
            </a:extLst>
          </p:cNvPr>
          <p:cNvPicPr>
            <a:picLocks noGrp="1" noChangeAspect="1"/>
          </p:cNvPicPr>
          <p:nvPr>
            <p:ph idx="1"/>
          </p:nvPr>
        </p:nvPicPr>
        <p:blipFill rotWithShape="1">
          <a:blip r:embed="rId2"/>
          <a:srcRect r="4773"/>
          <a:stretch/>
        </p:blipFill>
        <p:spPr>
          <a:xfrm>
            <a:off x="628650" y="1845426"/>
            <a:ext cx="7884410" cy="4450303"/>
          </a:xfrm>
          <a:prstGeom prst="rect">
            <a:avLst/>
          </a:prstGeom>
        </p:spPr>
      </p:pic>
    </p:spTree>
    <p:extLst>
      <p:ext uri="{BB962C8B-B14F-4D97-AF65-F5344CB8AC3E}">
        <p14:creationId xmlns:p14="http://schemas.microsoft.com/office/powerpoint/2010/main" val="3546787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0AEDD-0212-4C24-BC42-E08D726E27BA}"/>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87C322E0-6FED-4BC1-818F-1D240B7BA995}"/>
              </a:ext>
            </a:extLst>
          </p:cNvPr>
          <p:cNvPicPr>
            <a:picLocks noGrp="1" noChangeAspect="1"/>
          </p:cNvPicPr>
          <p:nvPr>
            <p:ph idx="1"/>
          </p:nvPr>
        </p:nvPicPr>
        <p:blipFill rotWithShape="1">
          <a:blip r:embed="rId2"/>
          <a:srcRect t="2682"/>
          <a:stretch/>
        </p:blipFill>
        <p:spPr>
          <a:xfrm>
            <a:off x="628650" y="1845426"/>
            <a:ext cx="7884410" cy="4450303"/>
          </a:xfrm>
          <a:prstGeom prst="rect">
            <a:avLst/>
          </a:prstGeom>
        </p:spPr>
      </p:pic>
    </p:spTree>
    <p:extLst>
      <p:ext uri="{BB962C8B-B14F-4D97-AF65-F5344CB8AC3E}">
        <p14:creationId xmlns:p14="http://schemas.microsoft.com/office/powerpoint/2010/main" val="3783477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5DCAD-DA1E-4701-8B22-F466F80B919D}"/>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A0CC5008-085D-44DE-8593-9B59D01B49BE}"/>
              </a:ext>
            </a:extLst>
          </p:cNvPr>
          <p:cNvPicPr>
            <a:picLocks noGrp="1" noChangeAspect="1"/>
          </p:cNvPicPr>
          <p:nvPr>
            <p:ph idx="1"/>
          </p:nvPr>
        </p:nvPicPr>
        <p:blipFill rotWithShape="1">
          <a:blip r:embed="rId2"/>
          <a:srcRect l="4773"/>
          <a:stretch/>
        </p:blipFill>
        <p:spPr>
          <a:xfrm>
            <a:off x="628650" y="1845426"/>
            <a:ext cx="7884410" cy="4450303"/>
          </a:xfrm>
          <a:prstGeom prst="rect">
            <a:avLst/>
          </a:prstGeom>
        </p:spPr>
      </p:pic>
    </p:spTree>
    <p:extLst>
      <p:ext uri="{BB962C8B-B14F-4D97-AF65-F5344CB8AC3E}">
        <p14:creationId xmlns:p14="http://schemas.microsoft.com/office/powerpoint/2010/main" val="2201910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643468"/>
            <a:ext cx="8178800"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D6D7F7E-CC9B-48C2-9584-C5D6C7E55450}"/>
              </a:ext>
            </a:extLst>
          </p:cNvPr>
          <p:cNvPicPr>
            <a:picLocks noGrp="1" noChangeAspect="1"/>
          </p:cNvPicPr>
          <p:nvPr>
            <p:ph idx="1"/>
          </p:nvPr>
        </p:nvPicPr>
        <p:blipFill>
          <a:blip r:embed="rId2"/>
          <a:stretch>
            <a:fillRect/>
          </a:stretch>
        </p:blipFill>
        <p:spPr>
          <a:xfrm>
            <a:off x="840357" y="914400"/>
            <a:ext cx="7463281" cy="5029200"/>
          </a:xfrm>
          <a:prstGeom prst="rect">
            <a:avLst/>
          </a:prstGeom>
        </p:spPr>
      </p:pic>
    </p:spTree>
    <p:extLst>
      <p:ext uri="{BB962C8B-B14F-4D97-AF65-F5344CB8AC3E}">
        <p14:creationId xmlns:p14="http://schemas.microsoft.com/office/powerpoint/2010/main" val="3107327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BD899-D1B0-4E14-959A-30F31E0839DE}"/>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6" name="Picture 5">
            <a:extLst>
              <a:ext uri="{FF2B5EF4-FFF2-40B4-BE49-F238E27FC236}">
                <a16:creationId xmlns:a16="http://schemas.microsoft.com/office/drawing/2014/main" id="{F6A082BE-6F42-4545-9990-D3E955920CB5}"/>
              </a:ext>
            </a:extLst>
          </p:cNvPr>
          <p:cNvPicPr>
            <a:picLocks noChangeAspect="1"/>
          </p:cNvPicPr>
          <p:nvPr/>
        </p:nvPicPr>
        <p:blipFill>
          <a:blip r:embed="rId2"/>
          <a:stretch>
            <a:fillRect/>
          </a:stretch>
        </p:blipFill>
        <p:spPr>
          <a:xfrm>
            <a:off x="785812" y="1466850"/>
            <a:ext cx="7572375" cy="3924300"/>
          </a:xfrm>
          <a:prstGeom prst="rect">
            <a:avLst/>
          </a:prstGeom>
        </p:spPr>
      </p:pic>
      <p:sp>
        <p:nvSpPr>
          <p:cNvPr id="8" name="Content Placeholder 7">
            <a:extLst>
              <a:ext uri="{FF2B5EF4-FFF2-40B4-BE49-F238E27FC236}">
                <a16:creationId xmlns:a16="http://schemas.microsoft.com/office/drawing/2014/main" id="{BA9DA33B-CA6F-451F-8842-CEFAAD3F283B}"/>
              </a:ext>
            </a:extLst>
          </p:cNvPr>
          <p:cNvSpPr>
            <a:spLocks noGrp="1"/>
          </p:cNvSpPr>
          <p:nvPr>
            <p:ph idx="1"/>
          </p:nvPr>
        </p:nvSpPr>
        <p:spPr>
          <a:xfrm>
            <a:off x="457200" y="562272"/>
            <a:ext cx="8229600" cy="5563892"/>
          </a:xfrm>
        </p:spPr>
        <p:txBody>
          <a:bodyPr/>
          <a:lstStyle/>
          <a:p>
            <a:endParaRPr lang="en-IN" dirty="0"/>
          </a:p>
        </p:txBody>
      </p:sp>
    </p:spTree>
    <p:extLst>
      <p:ext uri="{BB962C8B-B14F-4D97-AF65-F5344CB8AC3E}">
        <p14:creationId xmlns:p14="http://schemas.microsoft.com/office/powerpoint/2010/main" val="1543481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2A2F3-4CC2-44C5-A373-5B5A5241B9A8}"/>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2DC5AEE6-1CCB-481B-87AC-F44869CE2FF5}"/>
              </a:ext>
            </a:extLst>
          </p:cNvPr>
          <p:cNvPicPr>
            <a:picLocks noGrp="1" noChangeAspect="1"/>
          </p:cNvPicPr>
          <p:nvPr>
            <p:ph idx="1"/>
          </p:nvPr>
        </p:nvPicPr>
        <p:blipFill rotWithShape="1">
          <a:blip r:embed="rId2"/>
          <a:srcRect t="4332"/>
          <a:stretch/>
        </p:blipFill>
        <p:spPr>
          <a:xfrm>
            <a:off x="628650" y="1845426"/>
            <a:ext cx="7884410" cy="4450303"/>
          </a:xfrm>
          <a:prstGeom prst="rect">
            <a:avLst/>
          </a:prstGeom>
        </p:spPr>
      </p:pic>
    </p:spTree>
    <p:extLst>
      <p:ext uri="{BB962C8B-B14F-4D97-AF65-F5344CB8AC3E}">
        <p14:creationId xmlns:p14="http://schemas.microsoft.com/office/powerpoint/2010/main" val="1557797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i="1" dirty="0"/>
              <a:t>Ridge Regression :</a:t>
            </a:r>
            <a:endParaRPr lang="en-US" dirty="0"/>
          </a:p>
        </p:txBody>
      </p:sp>
      <p:sp>
        <p:nvSpPr>
          <p:cNvPr id="3" name="Content Placeholder 2"/>
          <p:cNvSpPr>
            <a:spLocks noGrp="1"/>
          </p:cNvSpPr>
          <p:nvPr>
            <p:ph idx="1"/>
          </p:nvPr>
        </p:nvSpPr>
        <p:spPr>
          <a:xfrm>
            <a:off x="467638" y="975517"/>
            <a:ext cx="8229600" cy="4525963"/>
          </a:xfrm>
        </p:spPr>
        <p:txBody>
          <a:bodyPr/>
          <a:lstStyle/>
          <a:p>
            <a:pPr algn="just"/>
            <a:r>
              <a:rPr lang="en-US" b="1" dirty="0"/>
              <a:t>Ridge</a:t>
            </a:r>
            <a:r>
              <a:rPr lang="en-US" dirty="0"/>
              <a:t> </a:t>
            </a:r>
            <a:r>
              <a:rPr lang="en-US" b="1" dirty="0"/>
              <a:t>regression</a:t>
            </a:r>
            <a:r>
              <a:rPr lang="en-US" dirty="0"/>
              <a:t> (also known as </a:t>
            </a:r>
            <a:r>
              <a:rPr lang="en-US" b="1" dirty="0"/>
              <a:t>Tikhonov regularization</a:t>
            </a:r>
            <a:r>
              <a:rPr lang="en-US" dirty="0"/>
              <a:t>) imposes an additional shrinkage penalty to the ordinary least squares cost function to limit its squared </a:t>
            </a:r>
            <a:r>
              <a:rPr lang="en-US" i="1" dirty="0"/>
              <a:t>L</a:t>
            </a:r>
            <a:r>
              <a:rPr lang="en-US" i="1" baseline="-25000" dirty="0"/>
              <a:t>2</a:t>
            </a:r>
            <a:r>
              <a:rPr lang="en-US" dirty="0"/>
              <a:t> norm:</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14599"/>
            <a:ext cx="8001000" cy="182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48200"/>
            <a:ext cx="66675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929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72689" y="3271925"/>
            <a:ext cx="5688917" cy="1435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3135BE2D-314F-4179-BD50-73A78BA5ADF8}"/>
              </a:ext>
            </a:extLst>
          </p:cNvPr>
          <p:cNvPicPr>
            <a:picLocks noGrp="1" noChangeAspect="1"/>
          </p:cNvPicPr>
          <p:nvPr>
            <p:ph idx="1"/>
          </p:nvPr>
        </p:nvPicPr>
        <p:blipFill rotWithShape="1">
          <a:blip r:embed="rId2"/>
          <a:srcRect l="24784" r="1" b="1"/>
          <a:stretch/>
        </p:blipFill>
        <p:spPr>
          <a:xfrm>
            <a:off x="509512" y="584541"/>
            <a:ext cx="8268515" cy="5688918"/>
          </a:xfrm>
          <a:prstGeom prst="rect">
            <a:avLst/>
          </a:prstGeom>
        </p:spPr>
      </p:pic>
    </p:spTree>
    <p:extLst>
      <p:ext uri="{BB962C8B-B14F-4D97-AF65-F5344CB8AC3E}">
        <p14:creationId xmlns:p14="http://schemas.microsoft.com/office/powerpoint/2010/main" val="2048880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534AE774-7140-49BE-8B41-57CD71D98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9A485-91B6-4DD8-94A6-6DC223EE1A9B}"/>
              </a:ext>
            </a:extLst>
          </p:cNvPr>
          <p:cNvSpPr>
            <a:spLocks noGrp="1"/>
          </p:cNvSpPr>
          <p:nvPr>
            <p:ph type="title"/>
          </p:nvPr>
        </p:nvSpPr>
        <p:spPr>
          <a:xfrm>
            <a:off x="623991" y="554875"/>
            <a:ext cx="4623058" cy="1114377"/>
          </a:xfrm>
        </p:spPr>
        <p:txBody>
          <a:bodyPr vert="horz" lIns="91440" tIns="45720" rIns="91440" bIns="45720" rtlCol="0" anchor="ctr">
            <a:normAutofit/>
          </a:bodyPr>
          <a:lstStyle/>
          <a:p>
            <a:pPr algn="l">
              <a:lnSpc>
                <a:spcPct val="90000"/>
              </a:lnSpc>
            </a:pPr>
            <a:endParaRPr lang="en-US" sz="4500"/>
          </a:p>
        </p:txBody>
      </p:sp>
      <p:pic>
        <p:nvPicPr>
          <p:cNvPr id="4" name="Content Placeholder 3">
            <a:extLst>
              <a:ext uri="{FF2B5EF4-FFF2-40B4-BE49-F238E27FC236}">
                <a16:creationId xmlns:a16="http://schemas.microsoft.com/office/drawing/2014/main" id="{E971EE15-8611-4EAA-A29A-DDFB7368F5B3}"/>
              </a:ext>
            </a:extLst>
          </p:cNvPr>
          <p:cNvPicPr>
            <a:picLocks noGrp="1" noChangeAspect="1"/>
          </p:cNvPicPr>
          <p:nvPr>
            <p:ph idx="1"/>
          </p:nvPr>
        </p:nvPicPr>
        <p:blipFill rotWithShape="1">
          <a:blip r:embed="rId2"/>
          <a:srcRect l="5068" r="2" b="2"/>
          <a:stretch/>
        </p:blipFill>
        <p:spPr>
          <a:xfrm>
            <a:off x="132048" y="1845425"/>
            <a:ext cx="8876020" cy="4838543"/>
          </a:xfrm>
          <a:prstGeom prst="rect">
            <a:avLst/>
          </a:prstGeom>
        </p:spPr>
      </p:pic>
    </p:spTree>
    <p:extLst>
      <p:ext uri="{BB962C8B-B14F-4D97-AF65-F5344CB8AC3E}">
        <p14:creationId xmlns:p14="http://schemas.microsoft.com/office/powerpoint/2010/main" val="364183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t>Lasso Regression </a:t>
            </a:r>
            <a:endParaRPr lang="en-US" dirty="0"/>
          </a:p>
        </p:txBody>
      </p:sp>
      <p:sp>
        <p:nvSpPr>
          <p:cNvPr id="3" name="Content Placeholder 2"/>
          <p:cNvSpPr>
            <a:spLocks noGrp="1"/>
          </p:cNvSpPr>
          <p:nvPr>
            <p:ph idx="1"/>
          </p:nvPr>
        </p:nvSpPr>
        <p:spPr>
          <a:xfrm>
            <a:off x="533400" y="935038"/>
            <a:ext cx="8229600" cy="4525963"/>
          </a:xfrm>
        </p:spPr>
        <p:txBody>
          <a:bodyPr/>
          <a:lstStyle/>
          <a:p>
            <a:pPr algn="just"/>
            <a:r>
              <a:rPr lang="en-US" dirty="0"/>
              <a:t>A </a:t>
            </a:r>
            <a:r>
              <a:rPr lang="en-US" b="1" dirty="0"/>
              <a:t>Lasso</a:t>
            </a:r>
            <a:r>
              <a:rPr lang="en-US" dirty="0"/>
              <a:t> </a:t>
            </a:r>
            <a:r>
              <a:rPr lang="en-US" dirty="0" err="1"/>
              <a:t>regressor</a:t>
            </a:r>
            <a:r>
              <a:rPr lang="en-US" dirty="0"/>
              <a:t> imposes a penalty on the </a:t>
            </a:r>
            <a:r>
              <a:rPr lang="en-US" i="1" dirty="0"/>
              <a:t>L</a:t>
            </a:r>
            <a:r>
              <a:rPr lang="en-US" i="1" baseline="-25000" dirty="0"/>
              <a:t>1</a:t>
            </a:r>
            <a:r>
              <a:rPr lang="en-US" dirty="0"/>
              <a:t> norm of </a:t>
            </a:r>
            <a:r>
              <a:rPr lang="en-US" i="1" dirty="0"/>
              <a:t>w</a:t>
            </a:r>
            <a:r>
              <a:rPr lang="en-US" dirty="0"/>
              <a:t> to determine a potentially higher number of null coefficients: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82" y="2590801"/>
            <a:ext cx="8153400" cy="121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64" y="4572000"/>
            <a:ext cx="7502236"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448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Properties</a:t>
            </a:r>
          </a:p>
        </p:txBody>
      </p:sp>
      <p:sp>
        <p:nvSpPr>
          <p:cNvPr id="3" name="Content Placeholder 2"/>
          <p:cNvSpPr>
            <a:spLocks noGrp="1"/>
          </p:cNvSpPr>
          <p:nvPr>
            <p:ph idx="1"/>
          </p:nvPr>
        </p:nvSpPr>
        <p:spPr/>
        <p:txBody>
          <a:bodyPr>
            <a:normAutofit lnSpcReduction="10000"/>
          </a:bodyPr>
          <a:lstStyle/>
          <a:p>
            <a:r>
              <a:rPr lang="en-US" dirty="0"/>
              <a:t>Ridge Regression, which penalizes sum of squared coefficients (L2 penalty).</a:t>
            </a:r>
          </a:p>
          <a:p>
            <a:endParaRPr lang="en-US" dirty="0"/>
          </a:p>
          <a:p>
            <a:r>
              <a:rPr lang="en-US" dirty="0"/>
              <a:t>Lasso Regression, which penalizes the sum of absolute values of the coefficients (L1 penalty).</a:t>
            </a:r>
          </a:p>
          <a:p>
            <a:endParaRPr lang="en-US" dirty="0"/>
          </a:p>
          <a:p>
            <a:r>
              <a:rPr lang="en-US" dirty="0"/>
              <a:t>Elastic Net, a convex combination of Ridge and Lasso.</a:t>
            </a:r>
          </a:p>
          <a:p>
            <a:endParaRPr lang="en-US" dirty="0"/>
          </a:p>
        </p:txBody>
      </p:sp>
    </p:spTree>
    <p:extLst>
      <p:ext uri="{BB962C8B-B14F-4D97-AF65-F5344CB8AC3E}">
        <p14:creationId xmlns:p14="http://schemas.microsoft.com/office/powerpoint/2010/main" val="1791376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Elastic Net</a:t>
            </a:r>
            <a:br>
              <a:rPr lang="en-US" b="1" dirty="0"/>
            </a:br>
            <a:endParaRPr lang="en-US" dirty="0"/>
          </a:p>
        </p:txBody>
      </p:sp>
      <p:sp>
        <p:nvSpPr>
          <p:cNvPr id="3" name="Content Placeholder 2"/>
          <p:cNvSpPr>
            <a:spLocks noGrp="1"/>
          </p:cNvSpPr>
          <p:nvPr>
            <p:ph idx="1"/>
          </p:nvPr>
        </p:nvSpPr>
        <p:spPr>
          <a:xfrm>
            <a:off x="533401" y="990600"/>
            <a:ext cx="8229600" cy="4525963"/>
          </a:xfrm>
        </p:spPr>
        <p:txBody>
          <a:bodyPr/>
          <a:lstStyle/>
          <a:p>
            <a:pPr algn="just"/>
            <a:r>
              <a:rPr lang="en-US" dirty="0"/>
              <a:t>combines both Lasso and Ridge into a single model with two penalty factors: one proportional to </a:t>
            </a:r>
            <a:r>
              <a:rPr lang="en-US" i="1" dirty="0"/>
              <a:t>L</a:t>
            </a:r>
            <a:r>
              <a:rPr lang="en-US" i="1" baseline="-25000" dirty="0"/>
              <a:t>1</a:t>
            </a:r>
            <a:r>
              <a:rPr lang="en-US" dirty="0"/>
              <a:t> norm and the other to </a:t>
            </a:r>
            <a:r>
              <a:rPr lang="en-US" i="1" dirty="0"/>
              <a:t>L</a:t>
            </a:r>
            <a:r>
              <a:rPr lang="en-US" i="1" baseline="-25000" dirty="0"/>
              <a:t>2</a:t>
            </a:r>
            <a:r>
              <a:rPr lang="en-US" baseline="-25000" dirty="0"/>
              <a:t> </a:t>
            </a:r>
            <a:r>
              <a:rPr lang="en-US" dirty="0"/>
              <a:t>norm.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76600"/>
            <a:ext cx="77724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4577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Conclusions</a:t>
            </a:r>
            <a:br>
              <a:rPr lang="en-US" dirty="0"/>
            </a:br>
            <a:endParaRPr lang="en-US" dirty="0"/>
          </a:p>
        </p:txBody>
      </p:sp>
      <p:sp>
        <p:nvSpPr>
          <p:cNvPr id="3" name="Content Placeholder 2"/>
          <p:cNvSpPr>
            <a:spLocks noGrp="1"/>
          </p:cNvSpPr>
          <p:nvPr>
            <p:ph idx="1"/>
          </p:nvPr>
        </p:nvSpPr>
        <p:spPr>
          <a:xfrm>
            <a:off x="685801" y="990600"/>
            <a:ext cx="8001000" cy="5181600"/>
          </a:xfrm>
        </p:spPr>
        <p:txBody>
          <a:bodyPr>
            <a:normAutofit fontScale="77500" lnSpcReduction="20000"/>
          </a:bodyPr>
          <a:lstStyle/>
          <a:p>
            <a:pPr algn="just"/>
            <a:r>
              <a:rPr lang="en-US" dirty="0"/>
              <a:t>Lasso, Ridge, and </a:t>
            </a:r>
            <a:r>
              <a:rPr lang="en-US" dirty="0" err="1"/>
              <a:t>ElasticNet</a:t>
            </a:r>
            <a:r>
              <a:rPr lang="en-US" dirty="0"/>
              <a:t>: They don't modify the internal dynamics, but work as normalizers for the weights to avoid common problems when the dataset contains unscaled samples.</a:t>
            </a:r>
          </a:p>
          <a:p>
            <a:pPr algn="just"/>
            <a:endParaRPr lang="en-US" dirty="0"/>
          </a:p>
          <a:p>
            <a:pPr algn="just"/>
            <a:r>
              <a:rPr lang="en-US" dirty="0"/>
              <a:t> These penalties have specific peculiarities. While Lasso promotes sparsity, Ridge tries to find a minimum with the constraint that the weights must lie within a circle centered at the origin (whose radius is parametrized to increase/decrease the normalization strength).</a:t>
            </a:r>
          </a:p>
          <a:p>
            <a:pPr algn="just"/>
            <a:endParaRPr lang="en-US" dirty="0"/>
          </a:p>
          <a:p>
            <a:pPr algn="just"/>
            <a:r>
              <a:rPr lang="en-US" dirty="0" err="1"/>
              <a:t>ElasticNet</a:t>
            </a:r>
            <a:r>
              <a:rPr lang="en-US" dirty="0"/>
              <a:t> is a mix of both these techniques, and it tries to find a minimum where the weights are small enough and a certain degree of sparsity is achieved.</a:t>
            </a:r>
          </a:p>
        </p:txBody>
      </p:sp>
    </p:spTree>
    <p:extLst>
      <p:ext uri="{BB962C8B-B14F-4D97-AF65-F5344CB8AC3E}">
        <p14:creationId xmlns:p14="http://schemas.microsoft.com/office/powerpoint/2010/main" val="802132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EB8B-97DC-4B21-9DFC-E852075ABDE2}"/>
              </a:ext>
            </a:extLst>
          </p:cNvPr>
          <p:cNvSpPr>
            <a:spLocks noGrp="1"/>
          </p:cNvSpPr>
          <p:nvPr>
            <p:ph type="title"/>
          </p:nvPr>
        </p:nvSpPr>
        <p:spPr/>
        <p:txBody>
          <a:bodyPr/>
          <a:lstStyle/>
          <a:p>
            <a:pPr algn="l" fontAlgn="base"/>
            <a:r>
              <a:rPr lang="en-IN" b="1" dirty="0">
                <a:solidFill>
                  <a:srgbClr val="222222"/>
                </a:solidFill>
                <a:effectLst/>
                <a:latin typeface="Helvetica Neue"/>
              </a:rPr>
              <a:t>k-Fold Cross-Validation</a:t>
            </a:r>
          </a:p>
        </p:txBody>
      </p:sp>
      <p:sp>
        <p:nvSpPr>
          <p:cNvPr id="3" name="Content Placeholder 2">
            <a:extLst>
              <a:ext uri="{FF2B5EF4-FFF2-40B4-BE49-F238E27FC236}">
                <a16:creationId xmlns:a16="http://schemas.microsoft.com/office/drawing/2014/main" id="{331BB79B-2B6A-41BA-BC6F-496686802A36}"/>
              </a:ext>
            </a:extLst>
          </p:cNvPr>
          <p:cNvSpPr>
            <a:spLocks noGrp="1"/>
          </p:cNvSpPr>
          <p:nvPr>
            <p:ph idx="1"/>
          </p:nvPr>
        </p:nvSpPr>
        <p:spPr/>
        <p:txBody>
          <a:bodyPr/>
          <a:lstStyle/>
          <a:p>
            <a:r>
              <a:rPr lang="en-US" dirty="0"/>
              <a:t>This approach involves randomly dividing the set of observations into k groups, or folds, of approximately equal size. The first fold is treated as a validation set, and the method is fit on the remaining k − 1 folds.</a:t>
            </a:r>
          </a:p>
          <a:p>
            <a:endParaRPr lang="en-US" dirty="0"/>
          </a:p>
          <a:p>
            <a:r>
              <a:rPr lang="en-US" dirty="0"/>
              <a:t>— </a:t>
            </a:r>
            <a:r>
              <a:rPr lang="en-US" sz="2400" i="1" dirty="0"/>
              <a:t>Page 181, An Introduction to Statistical Learning, 2013</a:t>
            </a:r>
            <a:r>
              <a:rPr lang="en-US" dirty="0"/>
              <a:t>.</a:t>
            </a:r>
            <a:endParaRPr lang="en-IN" dirty="0"/>
          </a:p>
        </p:txBody>
      </p:sp>
    </p:spTree>
    <p:extLst>
      <p:ext uri="{BB962C8B-B14F-4D97-AF65-F5344CB8AC3E}">
        <p14:creationId xmlns:p14="http://schemas.microsoft.com/office/powerpoint/2010/main" val="3862527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 validation</a:t>
            </a:r>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001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1669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6D49-8312-42E3-AE21-DD3903FE8A51}"/>
              </a:ext>
            </a:extLst>
          </p:cNvPr>
          <p:cNvSpPr>
            <a:spLocks noGrp="1"/>
          </p:cNvSpPr>
          <p:nvPr>
            <p:ph type="title"/>
          </p:nvPr>
        </p:nvSpPr>
        <p:spPr/>
        <p:txBody>
          <a:bodyPr/>
          <a:lstStyle/>
          <a:p>
            <a:r>
              <a:rPr lang="en-US" dirty="0"/>
              <a:t>What is it………</a:t>
            </a:r>
            <a:endParaRPr lang="en-IN" dirty="0"/>
          </a:p>
        </p:txBody>
      </p:sp>
      <p:sp>
        <p:nvSpPr>
          <p:cNvPr id="3" name="Content Placeholder 2">
            <a:extLst>
              <a:ext uri="{FF2B5EF4-FFF2-40B4-BE49-F238E27FC236}">
                <a16:creationId xmlns:a16="http://schemas.microsoft.com/office/drawing/2014/main" id="{E7C95095-54C6-444B-8585-9391F2C49668}"/>
              </a:ext>
            </a:extLst>
          </p:cNvPr>
          <p:cNvSpPr>
            <a:spLocks noGrp="1"/>
          </p:cNvSpPr>
          <p:nvPr>
            <p:ph idx="1"/>
          </p:nvPr>
        </p:nvSpPr>
        <p:spPr/>
        <p:txBody>
          <a:bodyPr>
            <a:normAutofit fontScale="92500" lnSpcReduction="20000"/>
          </a:bodyPr>
          <a:lstStyle/>
          <a:p>
            <a:pPr algn="l" fontAlgn="base"/>
            <a:r>
              <a:rPr lang="en-US" b="0" dirty="0">
                <a:solidFill>
                  <a:srgbClr val="555555"/>
                </a:solidFill>
                <a:effectLst/>
                <a:latin typeface="Helvetica Neue"/>
              </a:rPr>
              <a:t>Cross-validation is a resampling procedure used to evaluate machine learning models on a limited data sample.</a:t>
            </a:r>
          </a:p>
          <a:p>
            <a:pPr algn="l" fontAlgn="base"/>
            <a:r>
              <a:rPr lang="en-US" b="0" dirty="0">
                <a:solidFill>
                  <a:srgbClr val="555555"/>
                </a:solidFill>
                <a:effectLst/>
                <a:latin typeface="Helvetica Neue"/>
              </a:rPr>
              <a:t>The procedure has a single parameter called k that refers to the number of groups that a given data sample is to be split into. As such, the procedure is often called k-fold cross-validation. When a specific value for k is chosen, it may be used in place of k in the reference to the model, such as k=10 becoming 10-fold cross-validation.</a:t>
            </a:r>
          </a:p>
          <a:p>
            <a:endParaRPr lang="en-IN" dirty="0"/>
          </a:p>
        </p:txBody>
      </p:sp>
    </p:spTree>
    <p:extLst>
      <p:ext uri="{BB962C8B-B14F-4D97-AF65-F5344CB8AC3E}">
        <p14:creationId xmlns:p14="http://schemas.microsoft.com/office/powerpoint/2010/main" val="3985588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55311-71DB-4E07-8D16-60AB19E111EA}"/>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a:lnSpc>
                <a:spcPct val="90000"/>
              </a:lnSpc>
            </a:pPr>
            <a:r>
              <a:rPr lang="en-US" sz="4500" dirty="0"/>
              <a:t>10 fold Cross validation</a:t>
            </a:r>
          </a:p>
        </p:txBody>
      </p:sp>
      <p:pic>
        <p:nvPicPr>
          <p:cNvPr id="2050" name="Picture 2" descr="Image for post">
            <a:extLst>
              <a:ext uri="{FF2B5EF4-FFF2-40B4-BE49-F238E27FC236}">
                <a16:creationId xmlns:a16="http://schemas.microsoft.com/office/drawing/2014/main" id="{F36841A7-1292-466B-A084-1A5CBDB8D2E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345" r="6731" b="1"/>
          <a:stretch/>
        </p:blipFill>
        <p:spPr bwMode="auto">
          <a:xfrm>
            <a:off x="628650" y="1845426"/>
            <a:ext cx="7884410"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926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E7AF-CB6B-4066-9AA0-0E7EA6B9473C}"/>
              </a:ext>
            </a:extLst>
          </p:cNvPr>
          <p:cNvSpPr>
            <a:spLocks noGrp="1"/>
          </p:cNvSpPr>
          <p:nvPr>
            <p:ph type="title"/>
          </p:nvPr>
        </p:nvSpPr>
        <p:spPr/>
        <p:txBody>
          <a:bodyPr/>
          <a:lstStyle/>
          <a:p>
            <a:r>
              <a:rPr lang="en-US" dirty="0"/>
              <a:t>Grid Search</a:t>
            </a:r>
            <a:endParaRPr lang="en-IN" dirty="0"/>
          </a:p>
        </p:txBody>
      </p:sp>
      <p:sp>
        <p:nvSpPr>
          <p:cNvPr id="3" name="Content Placeholder 2">
            <a:extLst>
              <a:ext uri="{FF2B5EF4-FFF2-40B4-BE49-F238E27FC236}">
                <a16:creationId xmlns:a16="http://schemas.microsoft.com/office/drawing/2014/main" id="{E25D77A4-AEF8-448D-AFA9-A64A0C8C0A83}"/>
              </a:ext>
            </a:extLst>
          </p:cNvPr>
          <p:cNvSpPr>
            <a:spLocks noGrp="1"/>
          </p:cNvSpPr>
          <p:nvPr>
            <p:ph idx="1"/>
          </p:nvPr>
        </p:nvSpPr>
        <p:spPr/>
        <p:txBody>
          <a:bodyPr/>
          <a:lstStyle/>
          <a:p>
            <a:r>
              <a:rPr lang="en-US" b="0" i="0" dirty="0" err="1">
                <a:solidFill>
                  <a:srgbClr val="292929"/>
                </a:solidFill>
                <a:effectLst/>
                <a:latin typeface="medium-content-serif-font"/>
              </a:rPr>
              <a:t>GridSearch</a:t>
            </a:r>
            <a:r>
              <a:rPr lang="en-US" b="0" i="0" dirty="0">
                <a:solidFill>
                  <a:srgbClr val="292929"/>
                </a:solidFill>
                <a:effectLst/>
                <a:latin typeface="medium-content-serif-font"/>
              </a:rPr>
              <a:t> is an optimization tool that we use when tuning hyperparameters. We define the grid of parameters that we want to search through, and we select the best combination of parameters for our data.</a:t>
            </a:r>
            <a:endParaRPr lang="en-IN" dirty="0"/>
          </a:p>
        </p:txBody>
      </p:sp>
    </p:spTree>
    <p:extLst>
      <p:ext uri="{BB962C8B-B14F-4D97-AF65-F5344CB8AC3E}">
        <p14:creationId xmlns:p14="http://schemas.microsoft.com/office/powerpoint/2010/main" val="842260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A342-AC80-4AAF-990C-5C45CCF7AE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C468AE-9052-4E51-930F-058D1816BA86}"/>
              </a:ext>
            </a:extLst>
          </p:cNvPr>
          <p:cNvSpPr>
            <a:spLocks noGrp="1"/>
          </p:cNvSpPr>
          <p:nvPr>
            <p:ph idx="1"/>
          </p:nvPr>
        </p:nvSpPr>
        <p:spPr/>
        <p:txBody>
          <a:bodyPr/>
          <a:lstStyle/>
          <a:p>
            <a:endParaRPr lang="en-IN"/>
          </a:p>
        </p:txBody>
      </p:sp>
      <p:pic>
        <p:nvPicPr>
          <p:cNvPr id="3074" name="Picture 2" descr="Grid Search, Cross-Validation, GridSearchCV">
            <a:extLst>
              <a:ext uri="{FF2B5EF4-FFF2-40B4-BE49-F238E27FC236}">
                <a16:creationId xmlns:a16="http://schemas.microsoft.com/office/drawing/2014/main" id="{E0667C3E-C2A8-49A4-9639-61647B32C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4639"/>
            <a:ext cx="9144000" cy="592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685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Robust regression(outliers)</a:t>
            </a:r>
          </a:p>
          <a:p>
            <a:r>
              <a:rPr lang="en-US" dirty="0"/>
              <a:t>Huber regression(change </a:t>
            </a:r>
            <a:r>
              <a:rPr lang="en-US" dirty="0" err="1"/>
              <a:t>inloss</a:t>
            </a:r>
            <a:r>
              <a:rPr lang="en-US" dirty="0"/>
              <a:t> function )</a:t>
            </a:r>
          </a:p>
          <a:p>
            <a:r>
              <a:rPr lang="en-US" dirty="0"/>
              <a:t>Bayesian Regression</a:t>
            </a:r>
          </a:p>
          <a:p>
            <a:r>
              <a:rPr lang="en-US" dirty="0"/>
              <a:t>Isotonic Regression</a:t>
            </a:r>
          </a:p>
        </p:txBody>
      </p:sp>
    </p:spTree>
    <p:extLst>
      <p:ext uri="{BB962C8B-B14F-4D97-AF65-F5344CB8AC3E}">
        <p14:creationId xmlns:p14="http://schemas.microsoft.com/office/powerpoint/2010/main" val="112556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61611-35C0-4497-9FAF-B1D74E97EA1D}"/>
              </a:ext>
            </a:extLst>
          </p:cNvPr>
          <p:cNvSpPr>
            <a:spLocks noGrp="1"/>
          </p:cNvSpPr>
          <p:nvPr>
            <p:ph type="title"/>
          </p:nvPr>
        </p:nvSpPr>
        <p:spPr/>
        <p:txBody>
          <a:bodyPr/>
          <a:lstStyle/>
          <a:p>
            <a:r>
              <a:rPr lang="en-US" dirty="0"/>
              <a:t>Robust regression</a:t>
            </a:r>
            <a:endParaRPr lang="en-IN" dirty="0"/>
          </a:p>
        </p:txBody>
      </p:sp>
      <p:pic>
        <p:nvPicPr>
          <p:cNvPr id="4" name="Content Placeholder 3">
            <a:extLst>
              <a:ext uri="{FF2B5EF4-FFF2-40B4-BE49-F238E27FC236}">
                <a16:creationId xmlns:a16="http://schemas.microsoft.com/office/drawing/2014/main" id="{B8EFA32F-021F-49C8-B5F8-29935A9E308F}"/>
              </a:ext>
            </a:extLst>
          </p:cNvPr>
          <p:cNvPicPr>
            <a:picLocks noGrp="1" noChangeAspect="1"/>
          </p:cNvPicPr>
          <p:nvPr>
            <p:ph idx="1"/>
          </p:nvPr>
        </p:nvPicPr>
        <p:blipFill>
          <a:blip r:embed="rId2"/>
          <a:stretch>
            <a:fillRect/>
          </a:stretch>
        </p:blipFill>
        <p:spPr>
          <a:xfrm>
            <a:off x="923925" y="1839119"/>
            <a:ext cx="7296150" cy="4048125"/>
          </a:xfrm>
          <a:prstGeom prst="rect">
            <a:avLst/>
          </a:prstGeom>
        </p:spPr>
      </p:pic>
    </p:spTree>
    <p:extLst>
      <p:ext uri="{BB962C8B-B14F-4D97-AF65-F5344CB8AC3E}">
        <p14:creationId xmlns:p14="http://schemas.microsoft.com/office/powerpoint/2010/main" val="2104005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6A0F-A6E1-4EDE-BED8-CC7D271DB591}"/>
              </a:ext>
            </a:extLst>
          </p:cNvPr>
          <p:cNvSpPr>
            <a:spLocks noGrp="1"/>
          </p:cNvSpPr>
          <p:nvPr>
            <p:ph type="title"/>
          </p:nvPr>
        </p:nvSpPr>
        <p:spPr/>
        <p:txBody>
          <a:bodyPr/>
          <a:lstStyle/>
          <a:p>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7642E280-939E-49B9-8616-A6364A9578DA}"/>
              </a:ext>
            </a:extLst>
          </p:cNvPr>
          <p:cNvSpPr>
            <a:spLocks noGrp="1"/>
          </p:cNvSpPr>
          <p:nvPr>
            <p:ph idx="1"/>
          </p:nvPr>
        </p:nvSpPr>
        <p:spPr/>
        <p:txBody>
          <a:bodyPr>
            <a:normAutofit fontScale="85000" lnSpcReduction="10000"/>
          </a:bodyPr>
          <a:lstStyle/>
          <a:p>
            <a:pPr algn="l"/>
            <a:r>
              <a:rPr lang="en-US" b="1" i="0" dirty="0">
                <a:solidFill>
                  <a:srgbClr val="313131"/>
                </a:solidFill>
                <a:effectLst/>
                <a:latin typeface="PT Sans"/>
              </a:rPr>
              <a:t>RANSAC Regression</a:t>
            </a:r>
          </a:p>
          <a:p>
            <a:pPr algn="l"/>
            <a:r>
              <a:rPr lang="en-US" b="0" i="0" u="none" strike="noStrike" dirty="0">
                <a:solidFill>
                  <a:srgbClr val="268BD2"/>
                </a:solidFill>
                <a:effectLst/>
                <a:latin typeface="PT Sans"/>
                <a:hlinkClick r:id="rId2"/>
              </a:rPr>
              <a:t>RANSAC</a:t>
            </a:r>
            <a:r>
              <a:rPr lang="en-US" b="0" i="0" dirty="0">
                <a:solidFill>
                  <a:srgbClr val="515151"/>
                </a:solidFill>
                <a:effectLst/>
                <a:latin typeface="PT Sans"/>
              </a:rPr>
              <a:t> (</a:t>
            </a:r>
            <a:r>
              <a:rPr lang="en-US" b="0" i="0" dirty="0" err="1">
                <a:solidFill>
                  <a:srgbClr val="515151"/>
                </a:solidFill>
                <a:effectLst/>
                <a:latin typeface="PT Sans"/>
              </a:rPr>
              <a:t>RANdom</a:t>
            </a:r>
            <a:r>
              <a:rPr lang="en-US" b="0" i="0" dirty="0">
                <a:solidFill>
                  <a:srgbClr val="515151"/>
                </a:solidFill>
                <a:effectLst/>
                <a:latin typeface="PT Sans"/>
              </a:rPr>
              <a:t> </a:t>
            </a:r>
            <a:r>
              <a:rPr lang="en-US" b="0" i="0" dirty="0" err="1">
                <a:solidFill>
                  <a:srgbClr val="515151"/>
                </a:solidFill>
                <a:effectLst/>
                <a:latin typeface="PT Sans"/>
              </a:rPr>
              <a:t>SAmple</a:t>
            </a:r>
            <a:r>
              <a:rPr lang="en-US" b="0" i="0" dirty="0">
                <a:solidFill>
                  <a:srgbClr val="515151"/>
                </a:solidFill>
                <a:effectLst/>
                <a:latin typeface="PT Sans"/>
              </a:rPr>
              <a:t> Consensus) algorithm.</a:t>
            </a:r>
          </a:p>
          <a:p>
            <a:pPr algn="l"/>
            <a:r>
              <a:rPr lang="en-US" b="0" i="0" dirty="0">
                <a:solidFill>
                  <a:srgbClr val="515151"/>
                </a:solidFill>
                <a:effectLst/>
                <a:latin typeface="PT Sans"/>
              </a:rPr>
              <a:t>RANSAC algorithm divides data in two subsets : outlier and inlier, then it uses inlier set to fit model. After fitting model to hypothetical inliers, it checks which elements in current set are consistent with original dataset with estimated parameters and if it is the case, it updates current subset. RANSAC algorithm continues iterating until inlier subset is large enough.</a:t>
            </a:r>
          </a:p>
          <a:p>
            <a:endParaRPr lang="en-IN" dirty="0"/>
          </a:p>
        </p:txBody>
      </p:sp>
    </p:spTree>
    <p:extLst>
      <p:ext uri="{BB962C8B-B14F-4D97-AF65-F5344CB8AC3E}">
        <p14:creationId xmlns:p14="http://schemas.microsoft.com/office/powerpoint/2010/main" val="10941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1F2A-95F6-45AF-8202-534BEC0CC50A}"/>
              </a:ext>
            </a:extLst>
          </p:cNvPr>
          <p:cNvSpPr>
            <a:spLocks noGrp="1"/>
          </p:cNvSpPr>
          <p:nvPr>
            <p:ph type="title"/>
          </p:nvPr>
        </p:nvSpPr>
        <p:spPr/>
        <p:txBody>
          <a:bodyPr>
            <a:normAutofit fontScale="90000"/>
          </a:bodyPr>
          <a:lstStyle/>
          <a:p>
            <a:r>
              <a:rPr lang="en-US" b="1" i="0" dirty="0">
                <a:solidFill>
                  <a:srgbClr val="313131"/>
                </a:solidFill>
                <a:effectLst/>
                <a:latin typeface="PT Sans"/>
              </a:rPr>
              <a:t>Huber Regression</a:t>
            </a:r>
            <a:br>
              <a:rPr lang="en-US" b="1" i="0" dirty="0">
                <a:solidFill>
                  <a:srgbClr val="313131"/>
                </a:solidFill>
                <a:effectLst/>
                <a:latin typeface="PT Sans"/>
              </a:rPr>
            </a:br>
            <a:endParaRPr lang="en-IN" dirty="0"/>
          </a:p>
        </p:txBody>
      </p:sp>
      <p:sp>
        <p:nvSpPr>
          <p:cNvPr id="3" name="Content Placeholder 2">
            <a:extLst>
              <a:ext uri="{FF2B5EF4-FFF2-40B4-BE49-F238E27FC236}">
                <a16:creationId xmlns:a16="http://schemas.microsoft.com/office/drawing/2014/main" id="{19D4FA5F-A690-4E94-8CCE-FA61041B46CE}"/>
              </a:ext>
            </a:extLst>
          </p:cNvPr>
          <p:cNvSpPr>
            <a:spLocks noGrp="1"/>
          </p:cNvSpPr>
          <p:nvPr>
            <p:ph idx="1"/>
          </p:nvPr>
        </p:nvSpPr>
        <p:spPr/>
        <p:txBody>
          <a:bodyPr>
            <a:normAutofit fontScale="92500"/>
          </a:bodyPr>
          <a:lstStyle/>
          <a:p>
            <a:pPr algn="l"/>
            <a:r>
              <a:rPr lang="en-US" b="0" i="0" u="none" strike="noStrike" dirty="0" err="1">
                <a:solidFill>
                  <a:srgbClr val="268BD2"/>
                </a:solidFill>
                <a:effectLst/>
                <a:latin typeface="PT Sans"/>
                <a:hlinkClick r:id="rId2"/>
              </a:rPr>
              <a:t>HuberRegressor</a:t>
            </a:r>
            <a:r>
              <a:rPr lang="en-US" b="0" i="0" u="none" strike="noStrike" dirty="0">
                <a:solidFill>
                  <a:srgbClr val="268BD2"/>
                </a:solidFill>
                <a:effectLst/>
                <a:latin typeface="PT Sans"/>
                <a:hlinkClick r:id="rId2"/>
              </a:rPr>
              <a:t> model</a:t>
            </a:r>
            <a:endParaRPr lang="en-US" b="0" i="0" dirty="0">
              <a:solidFill>
                <a:srgbClr val="515151"/>
              </a:solidFill>
              <a:effectLst/>
              <a:latin typeface="PT Sans"/>
            </a:endParaRPr>
          </a:p>
          <a:p>
            <a:pPr algn="l"/>
            <a:r>
              <a:rPr lang="en-US" b="0" i="0" dirty="0">
                <a:solidFill>
                  <a:srgbClr val="515151"/>
                </a:solidFill>
                <a:effectLst/>
                <a:latin typeface="PT Sans"/>
              </a:rPr>
              <a:t>Huber loss is a loss function used in robust regression that is less sensitive to outliers in data than the squared error loss. The Hubber Regressor provided by scikit-learn optimizes the squared loss and absolute loss for the samples based on epsilon, where epsilon is a parameter to control the number of samples which should be treated as outliers.</a:t>
            </a:r>
          </a:p>
          <a:p>
            <a:endParaRPr lang="en-IN" dirty="0"/>
          </a:p>
        </p:txBody>
      </p:sp>
    </p:spTree>
    <p:extLst>
      <p:ext uri="{BB962C8B-B14F-4D97-AF65-F5344CB8AC3E}">
        <p14:creationId xmlns:p14="http://schemas.microsoft.com/office/powerpoint/2010/main" val="1433194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A45F-565E-450D-809A-73E10C3B798D}"/>
              </a:ext>
            </a:extLst>
          </p:cNvPr>
          <p:cNvSpPr>
            <a:spLocks noGrp="1"/>
          </p:cNvSpPr>
          <p:nvPr>
            <p:ph type="title"/>
          </p:nvPr>
        </p:nvSpPr>
        <p:spPr/>
        <p:txBody>
          <a:bodyPr>
            <a:normAutofit fontScale="90000"/>
          </a:bodyPr>
          <a:lstStyle/>
          <a:p>
            <a:r>
              <a:rPr lang="en-US" dirty="0"/>
              <a:t>Bayesian Regression</a:t>
            </a:r>
            <a:br>
              <a:rPr lang="en-US" dirty="0"/>
            </a:br>
            <a:endParaRPr lang="en-IN" dirty="0"/>
          </a:p>
        </p:txBody>
      </p:sp>
      <p:sp>
        <p:nvSpPr>
          <p:cNvPr id="3" name="Content Placeholder 2">
            <a:extLst>
              <a:ext uri="{FF2B5EF4-FFF2-40B4-BE49-F238E27FC236}">
                <a16:creationId xmlns:a16="http://schemas.microsoft.com/office/drawing/2014/main" id="{4EBB2736-3C27-42CF-A420-6772A312155C}"/>
              </a:ext>
            </a:extLst>
          </p:cNvPr>
          <p:cNvSpPr>
            <a:spLocks noGrp="1"/>
          </p:cNvSpPr>
          <p:nvPr>
            <p:ph idx="1"/>
          </p:nvPr>
        </p:nvSpPr>
        <p:spPr/>
        <p:txBody>
          <a:bodyPr/>
          <a:lstStyle/>
          <a:p>
            <a:r>
              <a:rPr lang="en-US" b="0" i="0" dirty="0">
                <a:solidFill>
                  <a:srgbClr val="292929"/>
                </a:solidFill>
                <a:effectLst/>
                <a:latin typeface="medium-content-serif-font"/>
              </a:rPr>
              <a:t>In the Bayesian viewpoint, we formulate linear regression using probability distributions rather than point estimates. The response, y, is not estimated as a single value, but is assumed to be drawn from a probability distribution.</a:t>
            </a:r>
            <a:endParaRPr lang="en-IN" dirty="0"/>
          </a:p>
        </p:txBody>
      </p:sp>
    </p:spTree>
    <p:extLst>
      <p:ext uri="{BB962C8B-B14F-4D97-AF65-F5344CB8AC3E}">
        <p14:creationId xmlns:p14="http://schemas.microsoft.com/office/powerpoint/2010/main" val="815913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30AE-D2F3-4727-BB17-9E0AFA6FCB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844D6C-FEC2-415D-BFD6-D8EFF59052F8}"/>
              </a:ext>
            </a:extLst>
          </p:cNvPr>
          <p:cNvSpPr>
            <a:spLocks noGrp="1"/>
          </p:cNvSpPr>
          <p:nvPr>
            <p:ph idx="1"/>
          </p:nvPr>
        </p:nvSpPr>
        <p:spPr>
          <a:xfrm>
            <a:off x="576262" y="942975"/>
            <a:ext cx="8229600" cy="4525963"/>
          </a:xfrm>
        </p:spPr>
        <p:txBody>
          <a:bodyPr>
            <a:normAutofit/>
          </a:bodyPr>
          <a:lstStyle/>
          <a:p>
            <a:r>
              <a:rPr lang="en-US" dirty="0"/>
              <a:t>The aim of Bayesian Linear Regression is not to find the single “best” value of the model parameters, but rather to determine the posterior distribution for the model parameters. The posterior probability of the model parameters is conditional upon the training inputs and outputs</a:t>
            </a:r>
          </a:p>
          <a:p>
            <a:endParaRPr lang="en-US" dirty="0"/>
          </a:p>
        </p:txBody>
      </p:sp>
      <p:pic>
        <p:nvPicPr>
          <p:cNvPr id="4101" name="Picture 5" descr="Image for post">
            <a:extLst>
              <a:ext uri="{FF2B5EF4-FFF2-40B4-BE49-F238E27FC236}">
                <a16:creationId xmlns:a16="http://schemas.microsoft.com/office/drawing/2014/main" id="{5A8AAC46-8021-4F21-9DB5-E9DDD2FEA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800600"/>
            <a:ext cx="359092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419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Regression Metrics</a:t>
            </a:r>
            <a:br>
              <a:rPr lang="en-US" b="1" dirty="0"/>
            </a:br>
            <a:endParaRPr lang="en-US" dirty="0"/>
          </a:p>
        </p:txBody>
      </p:sp>
      <p:sp>
        <p:nvSpPr>
          <p:cNvPr id="3" name="Content Placeholder 2"/>
          <p:cNvSpPr>
            <a:spLocks noGrp="1"/>
          </p:cNvSpPr>
          <p:nvPr>
            <p:ph idx="1"/>
          </p:nvPr>
        </p:nvSpPr>
        <p:spPr>
          <a:xfrm>
            <a:off x="457200" y="1143000"/>
            <a:ext cx="8229600" cy="5440362"/>
          </a:xfrm>
        </p:spPr>
        <p:txBody>
          <a:bodyPr>
            <a:normAutofit/>
          </a:bodyPr>
          <a:lstStyle/>
          <a:p>
            <a:r>
              <a:rPr lang="en-US" dirty="0">
                <a:solidFill>
                  <a:srgbClr val="C00000"/>
                </a:solidFill>
              </a:rPr>
              <a:t>Mean Squared Error (MSE)</a:t>
            </a:r>
          </a:p>
          <a:p>
            <a:r>
              <a:rPr lang="en-US" dirty="0">
                <a:solidFill>
                  <a:srgbClr val="C00000"/>
                </a:solidFill>
              </a:rPr>
              <a:t>Root Mean Squared Error (RMSE)</a:t>
            </a:r>
          </a:p>
          <a:p>
            <a:r>
              <a:rPr lang="en-US" dirty="0"/>
              <a:t>Mean Absolute Error (MAE)</a:t>
            </a:r>
          </a:p>
          <a:p>
            <a:r>
              <a:rPr lang="en-US" dirty="0">
                <a:solidFill>
                  <a:srgbClr val="C00000"/>
                </a:solidFill>
              </a:rPr>
              <a:t>R Squared (R²)</a:t>
            </a:r>
          </a:p>
          <a:p>
            <a:r>
              <a:rPr lang="en-US" dirty="0"/>
              <a:t>Adjusted R Squared (R²)</a:t>
            </a:r>
          </a:p>
          <a:p>
            <a:r>
              <a:rPr lang="en-US" dirty="0"/>
              <a:t>Mean Square Percentage Error (MSPE)</a:t>
            </a:r>
          </a:p>
          <a:p>
            <a:r>
              <a:rPr lang="en-US" dirty="0"/>
              <a:t>Mean Absolute Percentage Error (MAPE)</a:t>
            </a:r>
          </a:p>
          <a:p>
            <a:r>
              <a:rPr lang="en-US" dirty="0"/>
              <a:t>Root Mean Squared Logarithmic Error (RMSLE)</a:t>
            </a:r>
          </a:p>
          <a:p>
            <a:endParaRPr lang="en-US" dirty="0"/>
          </a:p>
        </p:txBody>
      </p:sp>
    </p:spTree>
    <p:extLst>
      <p:ext uri="{BB962C8B-B14F-4D97-AF65-F5344CB8AC3E}">
        <p14:creationId xmlns:p14="http://schemas.microsoft.com/office/powerpoint/2010/main" val="1758609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A327-558B-4E79-B3A7-079151981FAC}"/>
              </a:ext>
            </a:extLst>
          </p:cNvPr>
          <p:cNvSpPr>
            <a:spLocks noGrp="1"/>
          </p:cNvSpPr>
          <p:nvPr>
            <p:ph type="title"/>
          </p:nvPr>
        </p:nvSpPr>
        <p:spPr/>
        <p:txBody>
          <a:bodyPr/>
          <a:lstStyle/>
          <a:p>
            <a:r>
              <a:rPr lang="en-US" b="0" i="0" dirty="0">
                <a:solidFill>
                  <a:srgbClr val="292929"/>
                </a:solidFill>
                <a:effectLst/>
                <a:latin typeface="medium-content-serif-font"/>
              </a:rPr>
              <a:t>Isotonic regression</a:t>
            </a:r>
            <a:endParaRPr lang="en-IN" dirty="0"/>
          </a:p>
        </p:txBody>
      </p:sp>
      <p:sp>
        <p:nvSpPr>
          <p:cNvPr id="3" name="Content Placeholder 2">
            <a:extLst>
              <a:ext uri="{FF2B5EF4-FFF2-40B4-BE49-F238E27FC236}">
                <a16:creationId xmlns:a16="http://schemas.microsoft.com/office/drawing/2014/main" id="{24DE1232-4432-4F3C-8636-C58C309D1865}"/>
              </a:ext>
            </a:extLst>
          </p:cNvPr>
          <p:cNvSpPr>
            <a:spLocks noGrp="1"/>
          </p:cNvSpPr>
          <p:nvPr>
            <p:ph idx="1"/>
          </p:nvPr>
        </p:nvSpPr>
        <p:spPr/>
        <p:txBody>
          <a:bodyPr>
            <a:normAutofit lnSpcReduction="10000"/>
          </a:bodyPr>
          <a:lstStyle/>
          <a:p>
            <a:r>
              <a:rPr lang="en-US" b="0" i="0" dirty="0">
                <a:solidFill>
                  <a:srgbClr val="292929"/>
                </a:solidFill>
                <a:effectLst/>
                <a:latin typeface="medium-content-serif-font"/>
              </a:rPr>
              <a:t>Isotonic regression is a free-form linear model that can be fit to predict sequences of observations. However, there are two major differences between isotonic regression and a similar model like weighted least squares. </a:t>
            </a:r>
            <a:r>
              <a:rPr lang="en-US" dirty="0"/>
              <a:t>An isotonic function must not be non-decreasing.</a:t>
            </a:r>
            <a:r>
              <a:rPr lang="en-US" b="0" i="0" dirty="0">
                <a:solidFill>
                  <a:srgbClr val="292929"/>
                </a:solidFill>
                <a:effectLst/>
                <a:latin typeface="medium-content-serif-font"/>
              </a:rPr>
              <a:t> This is because an isotonic function is a monotonic function, meaning a function that preserves or reverses a given order.</a:t>
            </a:r>
            <a:endParaRPr lang="en-IN" dirty="0"/>
          </a:p>
        </p:txBody>
      </p:sp>
    </p:spTree>
    <p:extLst>
      <p:ext uri="{BB962C8B-B14F-4D97-AF65-F5344CB8AC3E}">
        <p14:creationId xmlns:p14="http://schemas.microsoft.com/office/powerpoint/2010/main" val="2426583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Image for post">
            <a:extLst>
              <a:ext uri="{FF2B5EF4-FFF2-40B4-BE49-F238E27FC236}">
                <a16:creationId xmlns:a16="http://schemas.microsoft.com/office/drawing/2014/main" id="{D669F9C5-D75B-499F-9D30-8289DC06FCD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56" r="6562" b="1"/>
          <a:stretch/>
        </p:blipFill>
        <p:spPr bwMode="auto">
          <a:xfrm>
            <a:off x="20" y="1282"/>
            <a:ext cx="9143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898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9868-1D3B-4713-90AD-E5FA44226985}"/>
              </a:ext>
            </a:extLst>
          </p:cNvPr>
          <p:cNvSpPr>
            <a:spLocks noGrp="1"/>
          </p:cNvSpPr>
          <p:nvPr>
            <p:ph type="title"/>
          </p:nvPr>
        </p:nvSpPr>
        <p:spPr/>
        <p:txBody>
          <a:bodyPr/>
          <a:lstStyle/>
          <a:p>
            <a:r>
              <a:rPr lang="en-US" b="0" i="0" dirty="0">
                <a:solidFill>
                  <a:srgbClr val="0A0A0A"/>
                </a:solidFill>
                <a:effectLst/>
                <a:latin typeface="Merriweather"/>
              </a:rPr>
              <a:t>Feature selection</a:t>
            </a:r>
            <a:endParaRPr lang="en-IN" dirty="0"/>
          </a:p>
        </p:txBody>
      </p:sp>
      <p:sp>
        <p:nvSpPr>
          <p:cNvPr id="3" name="Content Placeholder 2">
            <a:extLst>
              <a:ext uri="{FF2B5EF4-FFF2-40B4-BE49-F238E27FC236}">
                <a16:creationId xmlns:a16="http://schemas.microsoft.com/office/drawing/2014/main" id="{E1E5F801-126E-4F44-AFB3-F3F50FCC8DC8}"/>
              </a:ext>
            </a:extLst>
          </p:cNvPr>
          <p:cNvSpPr>
            <a:spLocks noGrp="1"/>
          </p:cNvSpPr>
          <p:nvPr>
            <p:ph idx="1"/>
          </p:nvPr>
        </p:nvSpPr>
        <p:spPr>
          <a:xfrm>
            <a:off x="457200" y="1219200"/>
            <a:ext cx="8229600" cy="4906963"/>
          </a:xfrm>
        </p:spPr>
        <p:txBody>
          <a:bodyPr>
            <a:normAutofit/>
          </a:bodyPr>
          <a:lstStyle/>
          <a:p>
            <a:pPr marL="0" indent="0">
              <a:buNone/>
            </a:pPr>
            <a:r>
              <a:rPr lang="en-US" b="0" dirty="0">
                <a:solidFill>
                  <a:srgbClr val="555555"/>
                </a:solidFill>
                <a:effectLst/>
                <a:latin typeface="Helvetica Neue"/>
              </a:rPr>
              <a:t>Feature selection is primarily focused on removing non-informative or redundant predictors from the model</a:t>
            </a:r>
            <a:r>
              <a:rPr lang="en-US" b="0" i="1" dirty="0">
                <a:solidFill>
                  <a:srgbClr val="555555"/>
                </a:solidFill>
                <a:effectLst/>
                <a:latin typeface="Helvetica Neue"/>
              </a:rPr>
              <a:t>.</a:t>
            </a:r>
            <a:endParaRPr lang="en-US" b="0" i="0" dirty="0">
              <a:solidFill>
                <a:srgbClr val="0A0A0A"/>
              </a:solidFill>
              <a:effectLst/>
              <a:latin typeface="Merriweather"/>
            </a:endParaRPr>
          </a:p>
          <a:p>
            <a:pPr marL="0" indent="0">
              <a:buNone/>
            </a:pPr>
            <a:r>
              <a:rPr lang="en-US" b="0" i="0" dirty="0">
                <a:solidFill>
                  <a:srgbClr val="0A0A0A"/>
                </a:solidFill>
                <a:effectLst/>
                <a:latin typeface="Merriweather"/>
              </a:rPr>
              <a:t>Feature selection is the method of reducing data dimension while doing predictive analysis. One major reason is that machine learning follows the rule of “garbage in-garbage out” and that is why one needs to be very concerned about the data that is being fed to the model.</a:t>
            </a:r>
            <a:endParaRPr lang="en-IN" dirty="0"/>
          </a:p>
        </p:txBody>
      </p:sp>
    </p:spTree>
    <p:extLst>
      <p:ext uri="{BB962C8B-B14F-4D97-AF65-F5344CB8AC3E}">
        <p14:creationId xmlns:p14="http://schemas.microsoft.com/office/powerpoint/2010/main" val="2663656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61AB-48B0-450F-ADEB-C46ED77A399D}"/>
              </a:ext>
            </a:extLst>
          </p:cNvPr>
          <p:cNvSpPr>
            <a:spLocks noGrp="1"/>
          </p:cNvSpPr>
          <p:nvPr>
            <p:ph type="title"/>
          </p:nvPr>
        </p:nvSpPr>
        <p:spPr/>
        <p:txBody>
          <a:bodyPr/>
          <a:lstStyle/>
          <a:p>
            <a:r>
              <a:rPr lang="en-US" dirty="0"/>
              <a:t>Feature Selection Methods</a:t>
            </a:r>
            <a:endParaRPr lang="en-IN" dirty="0"/>
          </a:p>
        </p:txBody>
      </p:sp>
      <p:sp>
        <p:nvSpPr>
          <p:cNvPr id="3" name="Content Placeholder 2">
            <a:extLst>
              <a:ext uri="{FF2B5EF4-FFF2-40B4-BE49-F238E27FC236}">
                <a16:creationId xmlns:a16="http://schemas.microsoft.com/office/drawing/2014/main" id="{8DC95473-8ACB-496A-BA64-770FD07C9DF1}"/>
              </a:ext>
            </a:extLst>
          </p:cNvPr>
          <p:cNvSpPr>
            <a:spLocks noGrp="1"/>
          </p:cNvSpPr>
          <p:nvPr>
            <p:ph idx="1"/>
          </p:nvPr>
        </p:nvSpPr>
        <p:spPr/>
        <p:txBody>
          <a:bodyPr/>
          <a:lstStyle/>
          <a:p>
            <a:r>
              <a:rPr lang="en-US" dirty="0"/>
              <a:t>Filter Method</a:t>
            </a:r>
          </a:p>
          <a:p>
            <a:endParaRPr lang="en-US" dirty="0"/>
          </a:p>
          <a:p>
            <a:endParaRPr lang="en-US" dirty="0"/>
          </a:p>
          <a:p>
            <a:r>
              <a:rPr lang="en-US" dirty="0"/>
              <a:t>Wrapper Method</a:t>
            </a:r>
          </a:p>
          <a:p>
            <a:endParaRPr lang="en-US" dirty="0"/>
          </a:p>
          <a:p>
            <a:endParaRPr lang="en-US" dirty="0"/>
          </a:p>
          <a:p>
            <a:r>
              <a:rPr lang="en-US" dirty="0"/>
              <a:t>Embedded Method</a:t>
            </a:r>
            <a:endParaRPr lang="en-IN" dirty="0"/>
          </a:p>
        </p:txBody>
      </p:sp>
    </p:spTree>
    <p:extLst>
      <p:ext uri="{BB962C8B-B14F-4D97-AF65-F5344CB8AC3E}">
        <p14:creationId xmlns:p14="http://schemas.microsoft.com/office/powerpoint/2010/main" val="2353643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AD7D-7180-4D13-91E8-1AA7ED94D527}"/>
              </a:ext>
            </a:extLst>
          </p:cNvPr>
          <p:cNvSpPr>
            <a:spLocks noGrp="1"/>
          </p:cNvSpPr>
          <p:nvPr>
            <p:ph type="title"/>
          </p:nvPr>
        </p:nvSpPr>
        <p:spPr/>
        <p:txBody>
          <a:bodyPr>
            <a:normAutofit fontScale="90000"/>
          </a:bodyPr>
          <a:lstStyle/>
          <a:p>
            <a:r>
              <a:rPr lang="en-US" dirty="0"/>
              <a:t>Filter Method</a:t>
            </a:r>
            <a:br>
              <a:rPr lang="en-US" dirty="0"/>
            </a:br>
            <a:endParaRPr lang="en-IN" dirty="0"/>
          </a:p>
        </p:txBody>
      </p:sp>
      <p:pic>
        <p:nvPicPr>
          <p:cNvPr id="1026" name="Picture 2">
            <a:extLst>
              <a:ext uri="{FF2B5EF4-FFF2-40B4-BE49-F238E27FC236}">
                <a16:creationId xmlns:a16="http://schemas.microsoft.com/office/drawing/2014/main" id="{1B2FE5AF-13A6-498B-ADB5-867BDCF33B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0164" y="3276600"/>
            <a:ext cx="8229600" cy="90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93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796C-0061-4CE1-A80E-711919A0800E}"/>
              </a:ext>
            </a:extLst>
          </p:cNvPr>
          <p:cNvSpPr>
            <a:spLocks noGrp="1"/>
          </p:cNvSpPr>
          <p:nvPr>
            <p:ph type="title"/>
          </p:nvPr>
        </p:nvSpPr>
        <p:spPr/>
        <p:txBody>
          <a:bodyPr/>
          <a:lstStyle/>
          <a:p>
            <a:r>
              <a:rPr lang="en-US" dirty="0"/>
              <a:t>Wrapper Methods</a:t>
            </a:r>
            <a:endParaRPr lang="en-IN" dirty="0"/>
          </a:p>
        </p:txBody>
      </p:sp>
      <p:sp>
        <p:nvSpPr>
          <p:cNvPr id="3" name="Content Placeholder 2">
            <a:extLst>
              <a:ext uri="{FF2B5EF4-FFF2-40B4-BE49-F238E27FC236}">
                <a16:creationId xmlns:a16="http://schemas.microsoft.com/office/drawing/2014/main" id="{F6952923-A4BE-471E-BE69-52C7E16C615E}"/>
              </a:ext>
            </a:extLst>
          </p:cNvPr>
          <p:cNvSpPr>
            <a:spLocks noGrp="1"/>
          </p:cNvSpPr>
          <p:nvPr>
            <p:ph idx="1"/>
          </p:nvPr>
        </p:nvSpPr>
        <p:spPr>
          <a:xfrm>
            <a:off x="457200" y="1219200"/>
            <a:ext cx="8229600" cy="4906963"/>
          </a:xfrm>
        </p:spPr>
        <p:txBody>
          <a:bodyPr>
            <a:normAutofit fontScale="62500" lnSpcReduction="20000"/>
          </a:bodyPr>
          <a:lstStyle/>
          <a:p>
            <a:r>
              <a:rPr lang="en-US" dirty="0"/>
              <a:t>Forward Selection: Forward selection is an iterative method in which we start with having no feature in the model. In each iteration, we keep adding the feature which best improves our model till an addition of a new variable does not improve the performance of the model.</a:t>
            </a:r>
          </a:p>
          <a:p>
            <a:endParaRPr lang="en-US" dirty="0"/>
          </a:p>
          <a:p>
            <a:endParaRPr lang="en-US" dirty="0"/>
          </a:p>
          <a:p>
            <a:r>
              <a:rPr lang="en-US" dirty="0"/>
              <a:t>Backward Elimination: In backward elimination, we start with all the features and removes the least significant feature at each iteration which improves the performance of the model. We repeat this until no improvement is observed on removal of features.</a:t>
            </a:r>
          </a:p>
          <a:p>
            <a:endParaRPr lang="en-US" dirty="0"/>
          </a:p>
          <a:p>
            <a:endParaRPr lang="en-US" dirty="0"/>
          </a:p>
          <a:p>
            <a:r>
              <a:rPr lang="en-US" dirty="0"/>
              <a:t>Recursive Feature elimination: It is a greedy optimization algorithm which aims to find the best performing feature subset. It repeatedly creates models and keeps aside the best or the worst performing feature at each iteration. It constructs the next model with the left features until all the features are exhausted. It then ranks the features based on the order of their elimination.</a:t>
            </a:r>
            <a:endParaRPr lang="en-IN" dirty="0"/>
          </a:p>
        </p:txBody>
      </p:sp>
      <p:sp>
        <p:nvSpPr>
          <p:cNvPr id="5" name="TextBox 4">
            <a:extLst>
              <a:ext uri="{FF2B5EF4-FFF2-40B4-BE49-F238E27FC236}">
                <a16:creationId xmlns:a16="http://schemas.microsoft.com/office/drawing/2014/main" id="{8B9587B5-EA0D-4F05-BA26-665FEDAC4108}"/>
              </a:ext>
            </a:extLst>
          </p:cNvPr>
          <p:cNvSpPr txBox="1"/>
          <p:nvPr/>
        </p:nvSpPr>
        <p:spPr>
          <a:xfrm>
            <a:off x="685800" y="754475"/>
            <a:ext cx="7772400" cy="923330"/>
          </a:xfrm>
          <a:prstGeom prst="rect">
            <a:avLst/>
          </a:prstGeom>
          <a:noFill/>
        </p:spPr>
        <p:txBody>
          <a:bodyPr wrap="square">
            <a:spAutoFit/>
          </a:bodyPr>
          <a:lstStyle/>
          <a:p>
            <a:pPr algn="l">
              <a:buFont typeface="Arial" panose="020B0604020202020204" pitchFamily="34" charset="0"/>
              <a:buChar char="•"/>
            </a:pPr>
            <a:endParaRPr lang="en-US" b="0" i="0" u="sng" dirty="0">
              <a:solidFill>
                <a:srgbClr val="0A0A0A"/>
              </a:solidFill>
              <a:effectLst/>
              <a:latin typeface="Merriweather"/>
            </a:endParaRPr>
          </a:p>
          <a:p>
            <a:pPr algn="l">
              <a:buFont typeface="Arial" panose="020B0604020202020204" pitchFamily="34" charset="0"/>
              <a:buChar char="•"/>
            </a:pPr>
            <a:endParaRPr lang="en-US" u="sng" dirty="0">
              <a:solidFill>
                <a:srgbClr val="0A0A0A"/>
              </a:solidFill>
              <a:latin typeface="Merriweather"/>
            </a:endParaRPr>
          </a:p>
          <a:p>
            <a:pPr algn="l">
              <a:buFont typeface="Arial" panose="020B0604020202020204" pitchFamily="34" charset="0"/>
              <a:buChar char="•"/>
            </a:pPr>
            <a:endParaRPr lang="en-US" b="0" i="0" u="sng" dirty="0">
              <a:solidFill>
                <a:srgbClr val="0A0A0A"/>
              </a:solidFill>
              <a:effectLst/>
              <a:latin typeface="Merriweather"/>
            </a:endParaRPr>
          </a:p>
        </p:txBody>
      </p:sp>
    </p:spTree>
    <p:extLst>
      <p:ext uri="{BB962C8B-B14F-4D97-AF65-F5344CB8AC3E}">
        <p14:creationId xmlns:p14="http://schemas.microsoft.com/office/powerpoint/2010/main" val="1802060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C7DD-D1A2-425C-BE9A-BEA87E3254DB}"/>
              </a:ext>
            </a:extLst>
          </p:cNvPr>
          <p:cNvSpPr>
            <a:spLocks noGrp="1"/>
          </p:cNvSpPr>
          <p:nvPr>
            <p:ph type="title"/>
          </p:nvPr>
        </p:nvSpPr>
        <p:spPr/>
        <p:txBody>
          <a:bodyPr>
            <a:normAutofit/>
          </a:bodyPr>
          <a:lstStyle/>
          <a:p>
            <a:r>
              <a:rPr lang="en-IN" sz="2800" b="1" i="0" u="none" strike="noStrike" baseline="0" dirty="0">
                <a:latin typeface="Arial-BoldMT"/>
              </a:rPr>
              <a:t>Feature selection and filtering</a:t>
            </a:r>
            <a:endParaRPr lang="en-IN" sz="9600" dirty="0"/>
          </a:p>
        </p:txBody>
      </p:sp>
      <p:pic>
        <p:nvPicPr>
          <p:cNvPr id="4" name="Content Placeholder 3">
            <a:extLst>
              <a:ext uri="{FF2B5EF4-FFF2-40B4-BE49-F238E27FC236}">
                <a16:creationId xmlns:a16="http://schemas.microsoft.com/office/drawing/2014/main" id="{DAB31879-C32B-40C9-9D65-1A28546EE70F}"/>
              </a:ext>
            </a:extLst>
          </p:cNvPr>
          <p:cNvPicPr>
            <a:picLocks noGrp="1" noChangeAspect="1"/>
          </p:cNvPicPr>
          <p:nvPr>
            <p:ph idx="1"/>
          </p:nvPr>
        </p:nvPicPr>
        <p:blipFill>
          <a:blip r:embed="rId2"/>
          <a:stretch>
            <a:fillRect/>
          </a:stretch>
        </p:blipFill>
        <p:spPr>
          <a:xfrm>
            <a:off x="457200" y="1219200"/>
            <a:ext cx="8229600" cy="5364162"/>
          </a:xfrm>
          <a:prstGeom prst="rect">
            <a:avLst/>
          </a:prstGeom>
        </p:spPr>
      </p:pic>
    </p:spTree>
    <p:extLst>
      <p:ext uri="{BB962C8B-B14F-4D97-AF65-F5344CB8AC3E}">
        <p14:creationId xmlns:p14="http://schemas.microsoft.com/office/powerpoint/2010/main" val="4018483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F88BCE-C14B-4681-B31E-C2533BA136AD}"/>
              </a:ext>
            </a:extLst>
          </p:cNvPr>
          <p:cNvPicPr>
            <a:picLocks noGrp="1" noChangeAspect="1"/>
          </p:cNvPicPr>
          <p:nvPr>
            <p:ph idx="1"/>
          </p:nvPr>
        </p:nvPicPr>
        <p:blipFill>
          <a:blip r:embed="rId2"/>
          <a:stretch>
            <a:fillRect/>
          </a:stretch>
        </p:blipFill>
        <p:spPr>
          <a:xfrm>
            <a:off x="482600" y="838200"/>
            <a:ext cx="8178799" cy="5333999"/>
          </a:xfrm>
          <a:prstGeom prst="rect">
            <a:avLst/>
          </a:prstGeom>
        </p:spPr>
      </p:pic>
    </p:spTree>
    <p:extLst>
      <p:ext uri="{BB962C8B-B14F-4D97-AF65-F5344CB8AC3E}">
        <p14:creationId xmlns:p14="http://schemas.microsoft.com/office/powerpoint/2010/main" val="4119613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D60B-0AB7-42D8-87B7-B5ADF029E821}"/>
              </a:ext>
            </a:extLst>
          </p:cNvPr>
          <p:cNvSpPr>
            <a:spLocks noGrp="1"/>
          </p:cNvSpPr>
          <p:nvPr>
            <p:ph type="title"/>
          </p:nvPr>
        </p:nvSpPr>
        <p:spPr/>
        <p:txBody>
          <a:bodyPr/>
          <a:lstStyle/>
          <a:p>
            <a:r>
              <a:rPr lang="en-US" b="0" i="0" dirty="0">
                <a:solidFill>
                  <a:srgbClr val="0A0A0A"/>
                </a:solidFill>
                <a:effectLst/>
                <a:latin typeface="Merriweather"/>
              </a:rPr>
              <a:t>Embedded Methods</a:t>
            </a:r>
            <a:endParaRPr lang="en-IN" dirty="0"/>
          </a:p>
        </p:txBody>
      </p:sp>
      <p:sp>
        <p:nvSpPr>
          <p:cNvPr id="3" name="Content Placeholder 2">
            <a:extLst>
              <a:ext uri="{FF2B5EF4-FFF2-40B4-BE49-F238E27FC236}">
                <a16:creationId xmlns:a16="http://schemas.microsoft.com/office/drawing/2014/main" id="{035DD1D5-214F-44C5-90E9-304F6F814B83}"/>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04B76C03-118B-4D61-8EC6-136603B6C6A8}"/>
              </a:ext>
            </a:extLst>
          </p:cNvPr>
          <p:cNvSpPr txBox="1"/>
          <p:nvPr/>
        </p:nvSpPr>
        <p:spPr>
          <a:xfrm>
            <a:off x="477033" y="1600200"/>
            <a:ext cx="7772400" cy="4801314"/>
          </a:xfrm>
          <a:prstGeom prst="rect">
            <a:avLst/>
          </a:prstGeom>
          <a:noFill/>
        </p:spPr>
        <p:txBody>
          <a:bodyPr wrap="square">
            <a:spAutoFit/>
          </a:bodyPr>
          <a:lstStyle/>
          <a:p>
            <a:pPr algn="l"/>
            <a:r>
              <a:rPr lang="en-US" b="0" i="0" dirty="0">
                <a:solidFill>
                  <a:srgbClr val="0A0A0A"/>
                </a:solidFill>
                <a:effectLst/>
                <a:latin typeface="Merriweather"/>
              </a:rPr>
              <a:t>Some examples of Embedded Methods are mentioned below:</a:t>
            </a:r>
          </a:p>
          <a:p>
            <a:pPr algn="l">
              <a:buFont typeface="Arial" panose="020B0604020202020204" pitchFamily="34" charset="0"/>
              <a:buChar char="•"/>
            </a:pPr>
            <a:r>
              <a:rPr lang="en-US" b="0" i="0" u="sng" dirty="0">
                <a:solidFill>
                  <a:srgbClr val="0A0A0A"/>
                </a:solidFill>
                <a:effectLst/>
                <a:latin typeface="Merriweather"/>
              </a:rPr>
              <a:t>L1 </a:t>
            </a:r>
            <a:r>
              <a:rPr lang="en-US" b="0" i="0" u="sng" dirty="0" err="1">
                <a:solidFill>
                  <a:srgbClr val="0A0A0A"/>
                </a:solidFill>
                <a:effectLst/>
                <a:latin typeface="Merriweather"/>
              </a:rPr>
              <a:t>Regularisation</a:t>
            </a:r>
            <a:r>
              <a:rPr lang="en-US" b="0" i="0" u="sng" dirty="0">
                <a:solidFill>
                  <a:srgbClr val="0A0A0A"/>
                </a:solidFill>
                <a:effectLst/>
                <a:latin typeface="Merriweather"/>
              </a:rPr>
              <a:t> Technique such as LASSO</a:t>
            </a:r>
            <a:r>
              <a:rPr lang="en-US" b="0" i="0" dirty="0">
                <a:solidFill>
                  <a:srgbClr val="0A0A0A"/>
                </a:solidFill>
                <a:effectLst/>
                <a:latin typeface="Merriweather"/>
              </a:rPr>
              <a:t>: Least Absolute Shrinkage and Selection Operator (LASSO) is a linear model which estimates sparse coefficients and is useful in some contexts due to its tendency to prefer solutions with fewer parameter values.</a:t>
            </a:r>
          </a:p>
          <a:p>
            <a:pPr algn="l">
              <a:buFont typeface="Arial" panose="020B0604020202020204" pitchFamily="34" charset="0"/>
              <a:buChar char="•"/>
            </a:pPr>
            <a:endParaRPr lang="en-US" dirty="0">
              <a:solidFill>
                <a:srgbClr val="0A0A0A"/>
              </a:solidFill>
              <a:latin typeface="Merriweather"/>
            </a:endParaRPr>
          </a:p>
          <a:p>
            <a:pPr algn="l">
              <a:buFont typeface="Arial" panose="020B0604020202020204" pitchFamily="34" charset="0"/>
              <a:buChar char="•"/>
            </a:pPr>
            <a:endParaRPr lang="en-US" b="0" i="0" dirty="0">
              <a:solidFill>
                <a:srgbClr val="0A0A0A"/>
              </a:solidFill>
              <a:effectLst/>
              <a:latin typeface="Merriweather"/>
            </a:endParaRPr>
          </a:p>
          <a:p>
            <a:pPr algn="l">
              <a:buFont typeface="Arial" panose="020B0604020202020204" pitchFamily="34" charset="0"/>
              <a:buChar char="•"/>
            </a:pPr>
            <a:r>
              <a:rPr lang="en-US" b="0" i="0" u="sng" dirty="0">
                <a:solidFill>
                  <a:srgbClr val="0A0A0A"/>
                </a:solidFill>
                <a:effectLst/>
                <a:latin typeface="Merriweather"/>
              </a:rPr>
              <a:t>Ridge Regression (L2 </a:t>
            </a:r>
            <a:r>
              <a:rPr lang="en-US" b="0" i="0" u="sng" dirty="0" err="1">
                <a:solidFill>
                  <a:srgbClr val="0A0A0A"/>
                </a:solidFill>
                <a:effectLst/>
                <a:latin typeface="Merriweather"/>
              </a:rPr>
              <a:t>Regularisation</a:t>
            </a:r>
            <a:r>
              <a:rPr lang="en-US" b="0" i="0" u="sng" dirty="0">
                <a:solidFill>
                  <a:srgbClr val="0A0A0A"/>
                </a:solidFill>
                <a:effectLst/>
                <a:latin typeface="Merriweather"/>
              </a:rPr>
              <a:t>)</a:t>
            </a:r>
            <a:r>
              <a:rPr lang="en-US" b="0" i="0" dirty="0">
                <a:solidFill>
                  <a:srgbClr val="0A0A0A"/>
                </a:solidFill>
                <a:effectLst/>
                <a:latin typeface="Merriweather"/>
              </a:rPr>
              <a:t>: The L2 </a:t>
            </a:r>
            <a:r>
              <a:rPr lang="en-US" b="0" i="0" dirty="0" err="1">
                <a:solidFill>
                  <a:srgbClr val="0A0A0A"/>
                </a:solidFill>
                <a:effectLst/>
                <a:latin typeface="Merriweather"/>
              </a:rPr>
              <a:t>Regularisation</a:t>
            </a:r>
            <a:r>
              <a:rPr lang="en-US" b="0" i="0" dirty="0">
                <a:solidFill>
                  <a:srgbClr val="0A0A0A"/>
                </a:solidFill>
                <a:effectLst/>
                <a:latin typeface="Merriweather"/>
              </a:rPr>
              <a:t> is also known as Ridge Regression or Tikhonov </a:t>
            </a:r>
            <a:r>
              <a:rPr lang="en-US" b="0" i="0" dirty="0" err="1">
                <a:solidFill>
                  <a:srgbClr val="0A0A0A"/>
                </a:solidFill>
                <a:effectLst/>
                <a:latin typeface="Merriweather"/>
              </a:rPr>
              <a:t>Regularisation</a:t>
            </a:r>
            <a:r>
              <a:rPr lang="en-US" b="0" i="0" dirty="0">
                <a:solidFill>
                  <a:srgbClr val="0A0A0A"/>
                </a:solidFill>
                <a:effectLst/>
                <a:latin typeface="Merriweather"/>
              </a:rPr>
              <a:t> which solves a regression model where the loss function is the linear least squares function and </a:t>
            </a:r>
            <a:r>
              <a:rPr lang="en-US" b="0" i="0" dirty="0" err="1">
                <a:solidFill>
                  <a:srgbClr val="0A0A0A"/>
                </a:solidFill>
                <a:effectLst/>
                <a:latin typeface="Merriweather"/>
              </a:rPr>
              <a:t>regularisation</a:t>
            </a:r>
            <a:r>
              <a:rPr lang="en-US" b="0" i="0" dirty="0">
                <a:solidFill>
                  <a:srgbClr val="0A0A0A"/>
                </a:solidFill>
                <a:effectLst/>
                <a:latin typeface="Merriweather"/>
              </a:rPr>
              <a:t>.</a:t>
            </a:r>
          </a:p>
          <a:p>
            <a:pPr algn="l">
              <a:buFont typeface="Arial" panose="020B0604020202020204" pitchFamily="34" charset="0"/>
              <a:buChar char="•"/>
            </a:pPr>
            <a:endParaRPr lang="en-US" dirty="0">
              <a:solidFill>
                <a:srgbClr val="0A0A0A"/>
              </a:solidFill>
              <a:latin typeface="Merriweather"/>
            </a:endParaRPr>
          </a:p>
          <a:p>
            <a:pPr algn="l">
              <a:buFont typeface="Arial" panose="020B0604020202020204" pitchFamily="34" charset="0"/>
              <a:buChar char="•"/>
            </a:pPr>
            <a:endParaRPr lang="en-US" b="0" i="0" dirty="0">
              <a:solidFill>
                <a:srgbClr val="0A0A0A"/>
              </a:solidFill>
              <a:effectLst/>
              <a:latin typeface="Merriweather"/>
            </a:endParaRPr>
          </a:p>
          <a:p>
            <a:pPr algn="l">
              <a:buFont typeface="Arial" panose="020B0604020202020204" pitchFamily="34" charset="0"/>
              <a:buChar char="•"/>
            </a:pPr>
            <a:endParaRPr lang="en-US" b="0" i="0" dirty="0">
              <a:solidFill>
                <a:srgbClr val="0A0A0A"/>
              </a:solidFill>
              <a:effectLst/>
              <a:latin typeface="Merriweather"/>
            </a:endParaRPr>
          </a:p>
          <a:p>
            <a:pPr algn="l">
              <a:buFont typeface="Arial" panose="020B0604020202020204" pitchFamily="34" charset="0"/>
              <a:buChar char="•"/>
            </a:pPr>
            <a:r>
              <a:rPr lang="en-US" b="0" i="0" u="sng" dirty="0">
                <a:solidFill>
                  <a:srgbClr val="0A0A0A"/>
                </a:solidFill>
                <a:effectLst/>
                <a:latin typeface="Merriweather"/>
              </a:rPr>
              <a:t>Elastic Net</a:t>
            </a:r>
            <a:r>
              <a:rPr lang="en-US" b="0" i="0" dirty="0">
                <a:solidFill>
                  <a:srgbClr val="0A0A0A"/>
                </a:solidFill>
                <a:effectLst/>
                <a:latin typeface="Merriweather"/>
              </a:rPr>
              <a:t>: This linear regression model is trained with L1 and L2 as </a:t>
            </a:r>
            <a:r>
              <a:rPr lang="en-US" b="0" i="0" dirty="0" err="1">
                <a:solidFill>
                  <a:srgbClr val="0A0A0A"/>
                </a:solidFill>
                <a:effectLst/>
                <a:latin typeface="Merriweather"/>
              </a:rPr>
              <a:t>regulariser</a:t>
            </a:r>
            <a:r>
              <a:rPr lang="en-US" b="0" i="0" dirty="0">
                <a:solidFill>
                  <a:srgbClr val="0A0A0A"/>
                </a:solidFill>
                <a:effectLst/>
                <a:latin typeface="Merriweather"/>
              </a:rPr>
              <a:t> which allows for learning a sparse model where few of the weights are non-zero like Lasso and on the other hand maintaining the </a:t>
            </a:r>
            <a:r>
              <a:rPr lang="en-US" b="0" i="0" dirty="0" err="1">
                <a:solidFill>
                  <a:srgbClr val="0A0A0A"/>
                </a:solidFill>
                <a:effectLst/>
                <a:latin typeface="Merriweather"/>
              </a:rPr>
              <a:t>regularisation</a:t>
            </a:r>
            <a:r>
              <a:rPr lang="en-US" b="0" i="0" dirty="0">
                <a:solidFill>
                  <a:srgbClr val="0A0A0A"/>
                </a:solidFill>
                <a:effectLst/>
                <a:latin typeface="Merriweather"/>
              </a:rPr>
              <a:t> properties of Ridge.</a:t>
            </a:r>
          </a:p>
        </p:txBody>
      </p:sp>
    </p:spTree>
    <p:extLst>
      <p:ext uri="{BB962C8B-B14F-4D97-AF65-F5344CB8AC3E}">
        <p14:creationId xmlns:p14="http://schemas.microsoft.com/office/powerpoint/2010/main" val="3596366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8A0A-7038-4996-92BF-50C599132A85}"/>
              </a:ext>
            </a:extLst>
          </p:cNvPr>
          <p:cNvSpPr>
            <a:spLocks noGrp="1"/>
          </p:cNvSpPr>
          <p:nvPr>
            <p:ph type="title"/>
          </p:nvPr>
        </p:nvSpPr>
        <p:spPr/>
        <p:txBody>
          <a:bodyPr/>
          <a:lstStyle/>
          <a:p>
            <a:r>
              <a:rPr lang="en-US" dirty="0"/>
              <a:t>Techniques </a:t>
            </a:r>
            <a:endParaRPr lang="en-IN" dirty="0"/>
          </a:p>
        </p:txBody>
      </p:sp>
      <p:sp>
        <p:nvSpPr>
          <p:cNvPr id="3" name="Content Placeholder 2">
            <a:extLst>
              <a:ext uri="{FF2B5EF4-FFF2-40B4-BE49-F238E27FC236}">
                <a16:creationId xmlns:a16="http://schemas.microsoft.com/office/drawing/2014/main" id="{3066F514-761E-4024-AA0E-CCAA8C478964}"/>
              </a:ext>
            </a:extLst>
          </p:cNvPr>
          <p:cNvSpPr>
            <a:spLocks noGrp="1"/>
          </p:cNvSpPr>
          <p:nvPr>
            <p:ph idx="1"/>
          </p:nvPr>
        </p:nvSpPr>
        <p:spPr/>
        <p:txBody>
          <a:bodyPr/>
          <a:lstStyle/>
          <a:p>
            <a:pPr algn="l"/>
            <a:r>
              <a:rPr lang="en-US" b="0" i="0" dirty="0">
                <a:solidFill>
                  <a:srgbClr val="292929"/>
                </a:solidFill>
                <a:effectLst/>
                <a:latin typeface="medium-content-serif-font"/>
              </a:rPr>
              <a:t>1. Univariate Selection</a:t>
            </a:r>
          </a:p>
          <a:p>
            <a:pPr algn="l"/>
            <a:endParaRPr lang="en-US" b="0" i="0" dirty="0">
              <a:solidFill>
                <a:srgbClr val="292929"/>
              </a:solidFill>
              <a:effectLst/>
              <a:latin typeface="medium-content-serif-font"/>
            </a:endParaRPr>
          </a:p>
          <a:p>
            <a:pPr algn="l"/>
            <a:r>
              <a:rPr lang="en-US" b="0" i="0" dirty="0">
                <a:solidFill>
                  <a:srgbClr val="292929"/>
                </a:solidFill>
                <a:effectLst/>
                <a:latin typeface="medium-content-serif-font"/>
              </a:rPr>
              <a:t>2. Feature Importance</a:t>
            </a:r>
          </a:p>
          <a:p>
            <a:pPr algn="l"/>
            <a:endParaRPr lang="en-US" dirty="0">
              <a:solidFill>
                <a:srgbClr val="292929"/>
              </a:solidFill>
              <a:latin typeface="medium-content-serif-font"/>
            </a:endParaRPr>
          </a:p>
          <a:p>
            <a:pPr algn="l"/>
            <a:endParaRPr lang="en-US" b="0" i="0" dirty="0">
              <a:solidFill>
                <a:srgbClr val="292929"/>
              </a:solidFill>
              <a:effectLst/>
              <a:latin typeface="medium-content-serif-font"/>
            </a:endParaRPr>
          </a:p>
          <a:p>
            <a:pPr algn="l"/>
            <a:r>
              <a:rPr lang="en-US" b="0" i="0" dirty="0">
                <a:solidFill>
                  <a:srgbClr val="292929"/>
                </a:solidFill>
                <a:effectLst/>
                <a:latin typeface="medium-content-serif-font"/>
              </a:rPr>
              <a:t>3.Correlation Matrix with Heatmap</a:t>
            </a:r>
          </a:p>
          <a:p>
            <a:endParaRPr lang="en-IN" dirty="0"/>
          </a:p>
        </p:txBody>
      </p:sp>
    </p:spTree>
    <p:extLst>
      <p:ext uri="{BB962C8B-B14F-4D97-AF65-F5344CB8AC3E}">
        <p14:creationId xmlns:p14="http://schemas.microsoft.com/office/powerpoint/2010/main" val="390005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rPr>
              <a:t>Mean Squared Error (MSE)</a:t>
            </a:r>
            <a:br>
              <a:rPr lang="en-US" dirty="0">
                <a:solidFill>
                  <a:srgbClr val="C00000"/>
                </a:solidFill>
              </a:rPr>
            </a:br>
            <a:endParaRPr lang="en-US" dirty="0"/>
          </a:p>
        </p:txBody>
      </p:sp>
      <p:sp>
        <p:nvSpPr>
          <p:cNvPr id="3" name="Content Placeholder 2"/>
          <p:cNvSpPr>
            <a:spLocks noGrp="1"/>
          </p:cNvSpPr>
          <p:nvPr>
            <p:ph idx="1"/>
          </p:nvPr>
        </p:nvSpPr>
        <p:spPr/>
        <p:txBody>
          <a:bodyPr/>
          <a:lstStyle/>
          <a:p>
            <a:endParaRPr lang="en-US" dirty="0"/>
          </a:p>
          <a:p>
            <a:endParaRPr lang="en-US" dirty="0"/>
          </a:p>
          <a:p>
            <a:pPr marL="0" indent="0">
              <a:buNone/>
            </a:pPr>
            <a:r>
              <a:rPr lang="en-US" b="1" dirty="0"/>
              <a:t>Advantage:    </a:t>
            </a:r>
            <a:r>
              <a:rPr lang="en-US" dirty="0"/>
              <a:t>Very high or low value</a:t>
            </a:r>
          </a:p>
          <a:p>
            <a:pPr marL="0" indent="0">
              <a:buNone/>
            </a:pPr>
            <a:endParaRPr lang="en-US" dirty="0"/>
          </a:p>
          <a:p>
            <a:pPr marL="0" indent="0">
              <a:buNone/>
            </a:pPr>
            <a:r>
              <a:rPr lang="en-US" b="1" dirty="0"/>
              <a:t>Disadvantage:   </a:t>
            </a:r>
            <a:r>
              <a:rPr lang="en-US" dirty="0"/>
              <a:t> very bad prediction, the squaring will make the error even worse</a:t>
            </a: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86791"/>
            <a:ext cx="407670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95460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7D16-02F8-40B8-AFE3-0F1410C63C99}"/>
              </a:ext>
            </a:extLst>
          </p:cNvPr>
          <p:cNvSpPr>
            <a:spLocks noGrp="1"/>
          </p:cNvSpPr>
          <p:nvPr>
            <p:ph type="title"/>
          </p:nvPr>
        </p:nvSpPr>
        <p:spPr/>
        <p:txBody>
          <a:bodyPr>
            <a:normAutofit fontScale="90000"/>
          </a:bodyPr>
          <a:lstStyle/>
          <a:p>
            <a:r>
              <a:rPr lang="en-US" b="1" i="0" dirty="0">
                <a:effectLst/>
                <a:latin typeface="Roboto"/>
              </a:rPr>
              <a:t>Principal Component Analysis (PCA) </a:t>
            </a:r>
            <a:endParaRPr lang="en-IN" dirty="0"/>
          </a:p>
        </p:txBody>
      </p:sp>
      <p:sp>
        <p:nvSpPr>
          <p:cNvPr id="3" name="Content Placeholder 2">
            <a:extLst>
              <a:ext uri="{FF2B5EF4-FFF2-40B4-BE49-F238E27FC236}">
                <a16:creationId xmlns:a16="http://schemas.microsoft.com/office/drawing/2014/main" id="{8F637B7D-500C-4E58-B2B5-D4F09830C46E}"/>
              </a:ext>
            </a:extLst>
          </p:cNvPr>
          <p:cNvSpPr>
            <a:spLocks noGrp="1"/>
          </p:cNvSpPr>
          <p:nvPr>
            <p:ph idx="1"/>
          </p:nvPr>
        </p:nvSpPr>
        <p:spPr/>
        <p:txBody>
          <a:bodyPr>
            <a:normAutofit fontScale="85000" lnSpcReduction="10000"/>
          </a:bodyPr>
          <a:lstStyle/>
          <a:p>
            <a:r>
              <a:rPr lang="en-US" b="0" i="0" dirty="0">
                <a:effectLst/>
                <a:latin typeface="Roboto"/>
              </a:rPr>
              <a:t>is a statistical procedure that uses an orthogonal transformation which converts a set of correlated variables to a set of uncorrelated variables. </a:t>
            </a:r>
          </a:p>
          <a:p>
            <a:r>
              <a:rPr lang="en-US" b="0" i="0" dirty="0">
                <a:effectLst/>
                <a:latin typeface="Roboto"/>
              </a:rPr>
              <a:t>PCA is a most widely used tool in exploratory data analysis and in machine learning for predictive models. </a:t>
            </a:r>
          </a:p>
          <a:p>
            <a:r>
              <a:rPr lang="en-US" b="0" i="0" dirty="0">
                <a:effectLst/>
                <a:latin typeface="Roboto"/>
              </a:rPr>
              <a:t>PCA is an unsupervised statistical technique used to examine the interrelations among a set of variables.</a:t>
            </a:r>
          </a:p>
          <a:p>
            <a:r>
              <a:rPr lang="en-US" b="0" i="0" dirty="0">
                <a:effectLst/>
                <a:latin typeface="Roboto"/>
              </a:rPr>
              <a:t> It is also known as a general factor analysis where regression determines a line of best fit.</a:t>
            </a:r>
            <a:endParaRPr lang="en-IN" dirty="0"/>
          </a:p>
        </p:txBody>
      </p:sp>
    </p:spTree>
    <p:extLst>
      <p:ext uri="{BB962C8B-B14F-4D97-AF65-F5344CB8AC3E}">
        <p14:creationId xmlns:p14="http://schemas.microsoft.com/office/powerpoint/2010/main" val="333419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olidFill>
                  <a:srgbClr val="C00000"/>
                </a:solidFill>
              </a:rPr>
              <a:t>Root Mean Squared Error (RMSE)</a:t>
            </a:r>
            <a:br>
              <a:rPr lang="en-US">
                <a:solidFill>
                  <a:srgbClr val="C00000"/>
                </a:solidFill>
              </a:rPr>
            </a:br>
            <a:endParaRPr lang="en-US" dirty="0"/>
          </a:p>
        </p:txBody>
      </p:sp>
      <p:pic>
        <p:nvPicPr>
          <p:cNvPr id="4" name="Content Placeholder 3">
            <a:extLst>
              <a:ext uri="{FF2B5EF4-FFF2-40B4-BE49-F238E27FC236}">
                <a16:creationId xmlns:a16="http://schemas.microsoft.com/office/drawing/2014/main" id="{3FE9932F-21BA-49FB-96DE-CDDC8D03F348}"/>
              </a:ext>
            </a:extLst>
          </p:cNvPr>
          <p:cNvPicPr>
            <a:picLocks noGrp="1" noChangeAspect="1"/>
          </p:cNvPicPr>
          <p:nvPr>
            <p:ph idx="1"/>
          </p:nvPr>
        </p:nvPicPr>
        <p:blipFill>
          <a:blip r:embed="rId2"/>
          <a:stretch>
            <a:fillRect/>
          </a:stretch>
        </p:blipFill>
        <p:spPr>
          <a:xfrm>
            <a:off x="990601" y="1676400"/>
            <a:ext cx="7391400" cy="3657600"/>
          </a:xfrm>
          <a:prstGeom prst="rect">
            <a:avLst/>
          </a:prstGeom>
        </p:spPr>
      </p:pic>
    </p:spTree>
    <p:extLst>
      <p:ext uri="{BB962C8B-B14F-4D97-AF65-F5344CB8AC3E}">
        <p14:creationId xmlns:p14="http://schemas.microsoft.com/office/powerpoint/2010/main" val="108598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25642" y="741074"/>
            <a:ext cx="687472"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12651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26041" y="-81546"/>
            <a:ext cx="1827638"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909679" y="502817"/>
            <a:ext cx="645368"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567" y="6115501"/>
            <a:ext cx="1120885"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for post">
            <a:extLst>
              <a:ext uri="{FF2B5EF4-FFF2-40B4-BE49-F238E27FC236}">
                <a16:creationId xmlns:a16="http://schemas.microsoft.com/office/drawing/2014/main" id="{E038D752-2D35-4FB4-9EB4-5B3322AA1B5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640" b="2"/>
          <a:stretch/>
        </p:blipFill>
        <p:spPr bwMode="auto">
          <a:xfrm>
            <a:off x="482600" y="643467"/>
            <a:ext cx="817879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472" y="6453143"/>
            <a:ext cx="611178"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877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0AF41A8DAFE4193D851F92BFAA9EA" ma:contentTypeVersion="2" ma:contentTypeDescription="Create a new document." ma:contentTypeScope="" ma:versionID="6c74e478a728cffb563bb12fc9a440bd">
  <xsd:schema xmlns:xsd="http://www.w3.org/2001/XMLSchema" xmlns:xs="http://www.w3.org/2001/XMLSchema" xmlns:p="http://schemas.microsoft.com/office/2006/metadata/properties" xmlns:ns2="bd9345e5-8768-46a0-a82c-ef7d28a89e26" targetNamespace="http://schemas.microsoft.com/office/2006/metadata/properties" ma:root="true" ma:fieldsID="00314c1210b2528134ca9653969e54f6" ns2:_="">
    <xsd:import namespace="bd9345e5-8768-46a0-a82c-ef7d28a89e2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9345e5-8768-46a0-a82c-ef7d28a89e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FB8435-585E-4B1E-8868-6E01D260093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8F4C094-F7A0-471D-A9A7-3DE026AAAA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9345e5-8768-46a0-a82c-ef7d28a89e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7C1F08-C090-45E7-B777-FC6A4ADE03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259</TotalTime>
  <Words>1438</Words>
  <Application>Microsoft Office PowerPoint</Application>
  <PresentationFormat>On-screen Show (4:3)</PresentationFormat>
  <Paragraphs>129</Paragraphs>
  <Slides>70</Slides>
  <Notes>1</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PowerPoint Presentation</vt:lpstr>
      <vt:lpstr>Linear Regression with higher dimensionality</vt:lpstr>
      <vt:lpstr>PowerPoint Presentation</vt:lpstr>
      <vt:lpstr>PowerPoint Presentation</vt:lpstr>
      <vt:lpstr>K-fold cross validation</vt:lpstr>
      <vt:lpstr>Regression Metrics </vt:lpstr>
      <vt:lpstr>Mean Squared Error (MSE) </vt:lpstr>
      <vt:lpstr>Root Mean Squared Error (RMSE) </vt:lpstr>
      <vt:lpstr>PowerPoint Presentation</vt:lpstr>
      <vt:lpstr>R Squared (R²) </vt:lpstr>
      <vt:lpstr>Polynomial Linear  Regression</vt:lpstr>
      <vt:lpstr>PowerPoint Presentation</vt:lpstr>
      <vt:lpstr>PowerPoint Presentation</vt:lpstr>
      <vt:lpstr>PowerPoint Presentation</vt:lpstr>
      <vt:lpstr>Problems in LR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Ridge Regression :</vt:lpstr>
      <vt:lpstr>PowerPoint Presentation</vt:lpstr>
      <vt:lpstr>PowerPoint Presentation</vt:lpstr>
      <vt:lpstr>Lasso Regression </vt:lpstr>
      <vt:lpstr>Properties</vt:lpstr>
      <vt:lpstr>Elastic Net </vt:lpstr>
      <vt:lpstr>Conclusions </vt:lpstr>
      <vt:lpstr>k-Fold Cross-Validation</vt:lpstr>
      <vt:lpstr>What is it………</vt:lpstr>
      <vt:lpstr>10 fold Cross validation</vt:lpstr>
      <vt:lpstr>Grid Search</vt:lpstr>
      <vt:lpstr>PowerPoint Presentation</vt:lpstr>
      <vt:lpstr>PowerPoint Presentation</vt:lpstr>
      <vt:lpstr>Robust regression</vt:lpstr>
      <vt:lpstr>Contd…</vt:lpstr>
      <vt:lpstr>Huber Regression </vt:lpstr>
      <vt:lpstr>Bayesian Regression </vt:lpstr>
      <vt:lpstr>PowerPoint Presentation</vt:lpstr>
      <vt:lpstr>Isotonic regression</vt:lpstr>
      <vt:lpstr>PowerPoint Presentation</vt:lpstr>
      <vt:lpstr>Feature selection</vt:lpstr>
      <vt:lpstr>Feature Selection Methods</vt:lpstr>
      <vt:lpstr>Filter Method </vt:lpstr>
      <vt:lpstr>Wrapper Methods</vt:lpstr>
      <vt:lpstr>Feature selection and filtering</vt:lpstr>
      <vt:lpstr>PowerPoint Presentation</vt:lpstr>
      <vt:lpstr>Embedded Methods</vt:lpstr>
      <vt:lpstr>Techniques </vt:lpstr>
      <vt:lpstr>Principal Component Analysis (PCA)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with higher dimensionality</dc:title>
  <dc:creator>Ravuru Ram</dc:creator>
  <cp:lastModifiedBy>Ravuru Ram</cp:lastModifiedBy>
  <cp:revision>11</cp:revision>
  <dcterms:created xsi:type="dcterms:W3CDTF">2020-09-06T16:08:12Z</dcterms:created>
  <dcterms:modified xsi:type="dcterms:W3CDTF">2020-09-23T07:04:03Z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0x0101009920AF41A8DAFE4193D851F92BFAA9EA</vt:lpwstr>
  </property>
</Properties>
</file>